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2"/>
  </p:notesMasterIdLst>
  <p:sldIdLst>
    <p:sldId id="580" r:id="rId2"/>
    <p:sldId id="375" r:id="rId3"/>
    <p:sldId id="590" r:id="rId4"/>
    <p:sldId id="594" r:id="rId5"/>
    <p:sldId id="595" r:id="rId6"/>
    <p:sldId id="588" r:id="rId7"/>
    <p:sldId id="592" r:id="rId8"/>
    <p:sldId id="589" r:id="rId9"/>
    <p:sldId id="596" r:id="rId10"/>
    <p:sldId id="593" r:id="rId11"/>
  </p:sldIdLst>
  <p:sldSz cx="9906000" cy="6858000" type="A4"/>
  <p:notesSz cx="6797675" cy="9926638"/>
  <p:embeddedFontLst>
    <p:embeddedFont>
      <p:font typeface="나눔스퀘어 ExtraBold" panose="020B0600000101010101" pitchFamily="50" charset="-127"/>
      <p:bold r:id="rId13"/>
    </p:embeddedFont>
    <p:embeddedFont>
      <p:font typeface="나눔스퀘어 Bold" panose="020B0600000101010101" pitchFamily="50" charset="-127"/>
      <p:bold r:id="rId14"/>
    </p:embeddedFont>
    <p:embeddedFont>
      <p:font typeface="나눔스퀘어" panose="020B0600000101010101" pitchFamily="50" charset="-127"/>
      <p:regular r:id="rId15"/>
    </p:embeddedFont>
    <p:embeddedFont>
      <p:font typeface="맑은 고딕" panose="020B0503020000020004" pitchFamily="50" charset="-127"/>
      <p:regular r:id="rId16"/>
      <p:bold r:id="rId1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" id="{3080580F-A111-483F-B8E7-5403D97247BF}">
          <p14:sldIdLst>
            <p14:sldId id="580"/>
            <p14:sldId id="375"/>
            <p14:sldId id="590"/>
            <p14:sldId id="594"/>
            <p14:sldId id="595"/>
            <p14:sldId id="588"/>
            <p14:sldId id="592"/>
            <p14:sldId id="589"/>
            <p14:sldId id="596"/>
            <p14:sldId id="593"/>
          </p14:sldIdLst>
        </p14:section>
      </p14:sectionLst>
    </p:ex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B4B4B"/>
    <a:srgbClr val="DA5054"/>
    <a:srgbClr val="FFE48F"/>
    <a:srgbClr val="4E4D5E"/>
    <a:srgbClr val="ABAABA"/>
    <a:srgbClr val="1D1D1B"/>
    <a:srgbClr val="DE2933"/>
    <a:srgbClr val="F2F2F2"/>
    <a:srgbClr val="FFFFFF"/>
    <a:srgbClr val="ECEC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982" autoAdjust="0"/>
    <p:restoredTop sz="99539" autoAdjust="0"/>
  </p:normalViewPr>
  <p:slideViewPr>
    <p:cSldViewPr>
      <p:cViewPr varScale="1">
        <p:scale>
          <a:sx n="116" d="100"/>
          <a:sy n="116" d="100"/>
        </p:scale>
        <p:origin x="-1158" y="-96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7A23F8-1023-44DB-94FA-324FF4C25C44}" type="datetimeFigureOut">
              <a:rPr lang="ko-KR" altLang="en-US" smtClean="0"/>
              <a:t>2019-07-09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711200" y="744538"/>
            <a:ext cx="537527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DA1AB3-0D09-4229-8046-2E50F36D28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80532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11200" y="744538"/>
            <a:ext cx="5375275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998605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39407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39407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39407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7037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7037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39407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39407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11200" y="744538"/>
            <a:ext cx="5375275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10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998605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2130426"/>
            <a:ext cx="84201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66CEA-950D-4ED2-8031-E49FB3C8409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28023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66CEA-950D-4ED2-8031-E49FB3C8409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7769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14190E9D-60B0-4E12-89F1-BFD464F009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0025" y="116632"/>
            <a:ext cx="2736751" cy="431800"/>
          </a:xfrm>
        </p:spPr>
        <p:txBody>
          <a:bodyPr/>
          <a:lstStyle>
            <a:lvl1pPr algn="l">
              <a:defRPr sz="1050" b="1">
                <a:latin typeface="+mn-ea"/>
                <a:ea typeface="+mn-ea"/>
              </a:defRPr>
            </a:lvl1pPr>
          </a:lstStyle>
          <a:p>
            <a:r>
              <a:rPr lang="en-US" altLang="ko-KR" dirty="0"/>
              <a:t>INSERT MAIN INDEX</a:t>
            </a:r>
            <a:br>
              <a:rPr lang="en-US" altLang="ko-KR" dirty="0"/>
            </a:br>
            <a:r>
              <a:rPr lang="en-US" altLang="ko-KR" dirty="0"/>
              <a:t>ADSTOREPOST.COM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C51BF82A-A657-48CC-B56B-8C3397494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89504" y="6525344"/>
            <a:ext cx="416496" cy="287758"/>
          </a:xfrm>
        </p:spPr>
        <p:txBody>
          <a:bodyPr/>
          <a:lstStyle>
            <a:lvl1pPr>
              <a:defRPr b="1"/>
            </a:lvl1pPr>
          </a:lstStyle>
          <a:p>
            <a:fld id="{FDA66CEA-950D-4ED2-8031-E49FB3C84093}" type="slidenum">
              <a:rPr lang="ko-KR" altLang="en-US" smtClean="0"/>
              <a:pPr/>
              <a:t>‹#›</a:t>
            </a:fld>
            <a:endParaRPr lang="ko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="" xmlns:a16="http://schemas.microsoft.com/office/drawing/2014/main" id="{DF1E8A90-373E-4095-A817-705F5CD9AAE7}"/>
              </a:ext>
            </a:extLst>
          </p:cNvPr>
          <p:cNvGrpSpPr/>
          <p:nvPr userDrawn="1"/>
        </p:nvGrpSpPr>
        <p:grpSpPr>
          <a:xfrm>
            <a:off x="200024" y="2132856"/>
            <a:ext cx="9610724" cy="4536231"/>
            <a:chOff x="302539" y="2132856"/>
            <a:chExt cx="9403435" cy="4536231"/>
          </a:xfrm>
        </p:grpSpPr>
        <p:sp>
          <p:nvSpPr>
            <p:cNvPr id="4" name="Oval 23">
              <a:extLst>
                <a:ext uri="{FF2B5EF4-FFF2-40B4-BE49-F238E27FC236}">
                  <a16:creationId xmlns="" xmlns:a16="http://schemas.microsoft.com/office/drawing/2014/main" id="{D89A30DF-5BFF-46F3-B206-098D2C8470E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02539" y="2132856"/>
              <a:ext cx="9403435" cy="4536231"/>
            </a:xfrm>
            <a:prstGeom prst="rect">
              <a:avLst/>
            </a:prstGeom>
            <a:gradFill>
              <a:gsLst>
                <a:gs pos="0">
                  <a:schemeClr val="bg1">
                    <a:lumMod val="87000"/>
                    <a:lumOff val="13000"/>
                  </a:schemeClr>
                </a:gs>
                <a:gs pos="100000">
                  <a:schemeClr val="bg1"/>
                </a:gs>
              </a:gsLst>
              <a:lin ang="5400000" scaled="1"/>
            </a:gradFill>
            <a:ln w="3175">
              <a:noFill/>
            </a:ln>
            <a:effectLst>
              <a:outerShdw blurRad="241300" dist="254000" dir="2700000" algn="tl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114000"/>
                </a:lnSpc>
              </a:pPr>
              <a:endPara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endParaRPr>
            </a:p>
          </p:txBody>
        </p:sp>
        <p:sp>
          <p:nvSpPr>
            <p:cNvPr id="6" name="사각형: 둥근 모서리 5">
              <a:extLst>
                <a:ext uri="{FF2B5EF4-FFF2-40B4-BE49-F238E27FC236}">
                  <a16:creationId xmlns="" xmlns:a16="http://schemas.microsoft.com/office/drawing/2014/main" id="{05E20572-627A-41BC-B8A8-4F4A681665EB}"/>
                </a:ext>
              </a:extLst>
            </p:cNvPr>
            <p:cNvSpPr/>
            <p:nvPr userDrawn="1"/>
          </p:nvSpPr>
          <p:spPr>
            <a:xfrm>
              <a:off x="312674" y="2132856"/>
              <a:ext cx="3082469" cy="4523524"/>
            </a:xfrm>
            <a:prstGeom prst="roundRect">
              <a:avLst>
                <a:gd name="adj" fmla="val 759"/>
              </a:avLst>
            </a:prstGeom>
            <a:solidFill>
              <a:schemeClr val="tx1">
                <a:lumMod val="75000"/>
                <a:lumOff val="25000"/>
              </a:schemeClr>
            </a:solidFill>
            <a:ln w="3175">
              <a:noFill/>
            </a:ln>
            <a:effectLst>
              <a:outerShdw blurRad="241300" dist="2540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14000"/>
                </a:lnSpc>
              </a:pPr>
              <a:endPara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endParaRPr>
            </a:p>
          </p:txBody>
        </p:sp>
      </p:grpSp>
      <p:cxnSp>
        <p:nvCxnSpPr>
          <p:cNvPr id="7" name="직선 연결선 6">
            <a:extLst>
              <a:ext uri="{FF2B5EF4-FFF2-40B4-BE49-F238E27FC236}">
                <a16:creationId xmlns="" xmlns:a16="http://schemas.microsoft.com/office/drawing/2014/main" id="{48E2BAC0-3262-41BA-B534-CEF81EF3C1A1}"/>
              </a:ext>
            </a:extLst>
          </p:cNvPr>
          <p:cNvCxnSpPr>
            <a:cxnSpLocks/>
          </p:cNvCxnSpPr>
          <p:nvPr userDrawn="1"/>
        </p:nvCxnSpPr>
        <p:spPr>
          <a:xfrm>
            <a:off x="200025" y="620713"/>
            <a:ext cx="81915" cy="0"/>
          </a:xfrm>
          <a:prstGeom prst="line">
            <a:avLst/>
          </a:prstGeom>
          <a:ln w="25400">
            <a:solidFill>
              <a:srgbClr val="DA50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86152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  <p:sp>
        <p:nvSpPr>
          <p:cNvPr id="5" name="제목 1">
            <a:extLst>
              <a:ext uri="{FF2B5EF4-FFF2-40B4-BE49-F238E27FC236}">
                <a16:creationId xmlns="" xmlns:a16="http://schemas.microsoft.com/office/drawing/2014/main" id="{79193FD6-AFBB-46EF-A2C0-F1CE18B8C5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0025" y="116880"/>
            <a:ext cx="2736751" cy="431800"/>
          </a:xfrm>
        </p:spPr>
        <p:txBody>
          <a:bodyPr/>
          <a:lstStyle>
            <a:lvl1pPr algn="l">
              <a:defRPr sz="1050" b="1">
                <a:latin typeface="+mn-ea"/>
                <a:ea typeface="+mn-ea"/>
              </a:defRPr>
            </a:lvl1pPr>
          </a:lstStyle>
          <a:p>
            <a:r>
              <a:rPr lang="en-US" altLang="ko-KR" dirty="0"/>
              <a:t>INSERT MAIN INDEX</a:t>
            </a:r>
            <a:br>
              <a:rPr lang="en-US" altLang="ko-KR" dirty="0"/>
            </a:br>
            <a:r>
              <a:rPr lang="en-US" altLang="ko-KR" dirty="0"/>
              <a:t>ADSTOREPOST.COM</a:t>
            </a:r>
            <a:endParaRPr lang="ko-KR" altLang="en-US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="" xmlns:a16="http://schemas.microsoft.com/office/drawing/2014/main" id="{51627133-8902-4F24-8CC3-F18D4EAAB698}"/>
              </a:ext>
            </a:extLst>
          </p:cNvPr>
          <p:cNvCxnSpPr>
            <a:cxnSpLocks/>
          </p:cNvCxnSpPr>
          <p:nvPr userDrawn="1"/>
        </p:nvCxnSpPr>
        <p:spPr>
          <a:xfrm>
            <a:off x="200025" y="620713"/>
            <a:ext cx="81915" cy="0"/>
          </a:xfrm>
          <a:prstGeom prst="line">
            <a:avLst/>
          </a:prstGeom>
          <a:ln w="25400">
            <a:solidFill>
              <a:srgbClr val="DA50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68059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95300" y="188914"/>
            <a:ext cx="8915400" cy="360362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>
            <a:no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3429000"/>
            <a:ext cx="8915400" cy="2697164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9489504" y="6570242"/>
            <a:ext cx="416496" cy="287758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 algn="ctr">
              <a:defRPr sz="900" spc="-6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FDA66CEA-950D-4ED2-8031-E49FB3C8409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66621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txStyles>
    <p:titleStyle>
      <a:lvl1pPr algn="ctr" defTabSz="914400" rtl="0" eaLnBrk="1" latinLnBrk="1" hangingPunct="1">
        <a:spcBef>
          <a:spcPct val="0"/>
        </a:spcBef>
        <a:buNone/>
        <a:defRPr sz="3000" b="1" kern="1200" spc="-60" baseline="0">
          <a:ln>
            <a:solidFill>
              <a:schemeClr val="bg1">
                <a:alpha val="0"/>
              </a:schemeClr>
            </a:solidFill>
          </a:ln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 spc="-60" baseline="0">
          <a:ln>
            <a:solidFill>
              <a:schemeClr val="bg1">
                <a:alpha val="0"/>
              </a:schemeClr>
            </a:solidFill>
          </a:ln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1800" kern="1200" spc="-60" baseline="0">
          <a:ln>
            <a:solidFill>
              <a:schemeClr val="bg1">
                <a:alpha val="0"/>
              </a:schemeClr>
            </a:solidFill>
          </a:ln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1600" kern="1200" spc="-60" baseline="0">
          <a:ln>
            <a:solidFill>
              <a:schemeClr val="bg1">
                <a:alpha val="0"/>
              </a:schemeClr>
            </a:solidFill>
          </a:ln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1400" kern="1200" spc="-60" baseline="0">
          <a:ln>
            <a:solidFill>
              <a:schemeClr val="bg1">
                <a:alpha val="0"/>
              </a:schemeClr>
            </a:solidFill>
          </a:ln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1400" kern="1200" spc="-60" baseline="0">
          <a:ln>
            <a:solidFill>
              <a:schemeClr val="bg1">
                <a:alpha val="0"/>
              </a:schemeClr>
            </a:solidFill>
          </a:ln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orient="horz" pos="2160" userDrawn="1">
          <p15:clr>
            <a:srgbClr val="F26B43"/>
          </p15:clr>
        </p15:guide>
        <p15:guide id="2" pos="3120" userDrawn="1">
          <p15:clr>
            <a:srgbClr val="F26B43"/>
          </p15:clr>
        </p15:guide>
        <p15:guide id="3" pos="126" userDrawn="1">
          <p15:clr>
            <a:srgbClr val="F26B43"/>
          </p15:clr>
        </p15:guide>
        <p15:guide id="4" pos="6114" userDrawn="1">
          <p15:clr>
            <a:srgbClr val="F26B43"/>
          </p15:clr>
        </p15:guide>
        <p15:guide id="5" orient="horz" pos="119" userDrawn="1">
          <p15:clr>
            <a:srgbClr val="F26B43"/>
          </p15:clr>
        </p15:guide>
        <p15:guide id="6" orient="horz" pos="4201" userDrawn="1">
          <p15:clr>
            <a:srgbClr val="F26B43"/>
          </p15:clr>
        </p15:guide>
        <p15:guide id="7" orient="horz" pos="39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.png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png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6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3.png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microsoft.com/office/2007/relationships/hdphoto" Target="../media/hdphoto4.wdp"/><Relationship Id="rId5" Type="http://schemas.openxmlformats.org/officeDocument/2006/relationships/image" Target="../media/image8.png"/><Relationship Id="rId4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microsoft.com/office/2007/relationships/hdphoto" Target="../media/hdphoto2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microsoft.com/office/2007/relationships/hdphoto" Target="../media/hdphoto2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microsoft.com/office/2007/relationships/hdphoto" Target="../media/hdphoto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직사각형 48">
            <a:extLst>
              <a:ext uri="{FF2B5EF4-FFF2-40B4-BE49-F238E27FC236}">
                <a16:creationId xmlns="" xmlns:a16="http://schemas.microsoft.com/office/drawing/2014/main" id="{80AAEFC3-4A07-4F7F-9269-7945A3A91AC7}"/>
              </a:ext>
            </a:extLst>
          </p:cNvPr>
          <p:cNvSpPr/>
          <p:nvPr/>
        </p:nvSpPr>
        <p:spPr>
          <a:xfrm>
            <a:off x="188251" y="188913"/>
            <a:ext cx="9505950" cy="6480175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ko-KR" altLang="en-US" sz="110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="" xmlns:a16="http://schemas.microsoft.com/office/drawing/2014/main" id="{C71873ED-3609-41EC-935D-DF10A200BAAE}"/>
              </a:ext>
            </a:extLst>
          </p:cNvPr>
          <p:cNvCxnSpPr>
            <a:cxnSpLocks/>
          </p:cNvCxnSpPr>
          <p:nvPr/>
        </p:nvCxnSpPr>
        <p:spPr>
          <a:xfrm flipH="1">
            <a:off x="1618348" y="188913"/>
            <a:ext cx="6645756" cy="6480174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 Box 10">
            <a:extLst>
              <a:ext uri="{FF2B5EF4-FFF2-40B4-BE49-F238E27FC236}">
                <a16:creationId xmlns="" xmlns:a16="http://schemas.microsoft.com/office/drawing/2014/main" id="{002775C0-0877-4109-BEF9-83B4BDF253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78101" y="5794134"/>
            <a:ext cx="1833488" cy="3590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>
            <a:noAutofit/>
          </a:bodyPr>
          <a:lstStyle/>
          <a:p>
            <a:pPr algn="dist"/>
            <a:r>
              <a:rPr lang="ko-KR" altLang="en-US" sz="8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+mj-ea"/>
                <a:ea typeface="+mj-ea"/>
                <a:cs typeface="+mj-cs"/>
              </a:rPr>
              <a:t> </a:t>
            </a:r>
            <a:r>
              <a:rPr lang="en-US" altLang="ko-KR" sz="8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+mj-ea"/>
                <a:ea typeface="+mj-ea"/>
                <a:cs typeface="+mj-cs"/>
              </a:rPr>
              <a:t>FOR EARLY BIRD.COM</a:t>
            </a:r>
            <a:endParaRPr lang="en-US" altLang="ko-KR" sz="8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+mj-ea"/>
              <a:ea typeface="+mj-ea"/>
              <a:cs typeface="+mj-cs"/>
            </a:endParaRPr>
          </a:p>
        </p:txBody>
      </p:sp>
      <p:sp>
        <p:nvSpPr>
          <p:cNvPr id="58" name="Text Box 10">
            <a:extLst>
              <a:ext uri="{FF2B5EF4-FFF2-40B4-BE49-F238E27FC236}">
                <a16:creationId xmlns="" xmlns:a16="http://schemas.microsoft.com/office/drawing/2014/main" id="{05564E98-6ACD-45B4-8DCF-25D0FB3CB1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37176" y="5794134"/>
            <a:ext cx="790719" cy="3590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>
            <a:noAutofit/>
          </a:bodyPr>
          <a:lstStyle/>
          <a:p>
            <a:pPr algn="dist"/>
            <a:r>
              <a:rPr lang="en-US" altLang="ko-KR" sz="8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+mj-ea"/>
                <a:ea typeface="+mj-ea"/>
                <a:cs typeface="+mj-cs"/>
              </a:rPr>
              <a:t>07. 05. 19</a:t>
            </a:r>
            <a:endParaRPr lang="en-US" altLang="ko-KR" sz="8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+mj-ea"/>
              <a:ea typeface="+mj-ea"/>
              <a:cs typeface="+mj-cs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1440D304-6D8C-4BDE-B786-B22F4E5AB803}"/>
              </a:ext>
            </a:extLst>
          </p:cNvPr>
          <p:cNvSpPr/>
          <p:nvPr/>
        </p:nvSpPr>
        <p:spPr>
          <a:xfrm>
            <a:off x="2303400" y="1118053"/>
            <a:ext cx="5299202" cy="4621894"/>
          </a:xfrm>
          <a:prstGeom prst="rect">
            <a:avLst/>
          </a:prstGeom>
          <a:solidFill>
            <a:srgbClr val="4B4B4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7" name="Text Box 10">
            <a:extLst>
              <a:ext uri="{FF2B5EF4-FFF2-40B4-BE49-F238E27FC236}">
                <a16:creationId xmlns="" xmlns:a16="http://schemas.microsoft.com/office/drawing/2014/main" id="{936A3360-DA80-4DBD-A1C2-F417FCC00E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70766" y="2690336"/>
            <a:ext cx="4186944" cy="1477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144000" tIns="0" rIns="180000" bIns="0" anchor="ctr">
            <a:noAutofit/>
          </a:bodyPr>
          <a:lstStyle/>
          <a:p>
            <a:r>
              <a:rPr lang="en-US" altLang="ko-KR" sz="44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alpha val="50000"/>
                  </a:schemeClr>
                </a:solidFill>
                <a:latin typeface="+mj-ea"/>
                <a:ea typeface="+mj-ea"/>
                <a:cs typeface="+mj-cs"/>
              </a:rPr>
              <a:t>			POP</a:t>
            </a:r>
            <a:endParaRPr lang="en-US" altLang="ko-KR" sz="4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alpha val="50000"/>
                </a:schemeClr>
              </a:solidFill>
              <a:latin typeface="+mj-ea"/>
              <a:ea typeface="+mj-ea"/>
              <a:cs typeface="+mj-cs"/>
            </a:endParaRPr>
          </a:p>
          <a:p>
            <a:r>
              <a:rPr lang="en-US" altLang="ko-KR" sz="660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+mj-cs"/>
              </a:rPr>
              <a:t>EarlyBird</a:t>
            </a:r>
            <a:endParaRPr lang="en-US" altLang="ko-KR" sz="6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  <a:cs typeface="+mj-cs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="" xmlns:a16="http://schemas.microsoft.com/office/drawing/2014/main" id="{16FB9710-2ADD-4416-98AF-C12F0204881E}"/>
              </a:ext>
            </a:extLst>
          </p:cNvPr>
          <p:cNvSpPr/>
          <p:nvPr/>
        </p:nvSpPr>
        <p:spPr>
          <a:xfrm>
            <a:off x="6929474" y="4072244"/>
            <a:ext cx="134368" cy="134368"/>
          </a:xfrm>
          <a:prstGeom prst="ellipse">
            <a:avLst/>
          </a:prstGeom>
          <a:solidFill>
            <a:srgbClr val="DA50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>
              <a:latin typeface="+mj-ea"/>
              <a:ea typeface="+mj-ea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="" xmlns:a16="http://schemas.microsoft.com/office/drawing/2014/main" id="{5A7A3C47-0D7E-4EA7-8AC6-71524F8EB560}"/>
              </a:ext>
            </a:extLst>
          </p:cNvPr>
          <p:cNvSpPr/>
          <p:nvPr/>
        </p:nvSpPr>
        <p:spPr>
          <a:xfrm>
            <a:off x="7368367" y="5506256"/>
            <a:ext cx="233689" cy="233689"/>
          </a:xfrm>
          <a:prstGeom prst="rect">
            <a:avLst/>
          </a:prstGeom>
          <a:solidFill>
            <a:srgbClr val="DA50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13" name="Text Box 10">
            <a:extLst>
              <a:ext uri="{FF2B5EF4-FFF2-40B4-BE49-F238E27FC236}">
                <a16:creationId xmlns="" xmlns:a16="http://schemas.microsoft.com/office/drawing/2014/main" id="{67891F9A-0B76-49BD-997F-12435C786F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30161" y="2933660"/>
            <a:ext cx="1833488" cy="3590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>
            <a:noAutofit/>
          </a:bodyPr>
          <a:lstStyle/>
          <a:p>
            <a:pPr algn="dist"/>
            <a:r>
              <a:rPr lang="ko-KR" altLang="en-US" sz="80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+mj-cs"/>
              </a:rPr>
              <a:t>컨텐츠에</a:t>
            </a:r>
            <a:r>
              <a:rPr lang="ko-KR" altLang="en-US" sz="8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+mj-cs"/>
              </a:rPr>
              <a:t> 굶주린</a:t>
            </a:r>
            <a:r>
              <a:rPr lang="en-US" altLang="ko-KR" sz="8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+mj-cs"/>
              </a:rPr>
              <a:t> </a:t>
            </a:r>
            <a:r>
              <a:rPr lang="ko-KR" altLang="en-US" sz="80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+mj-cs"/>
              </a:rPr>
              <a:t>얼리어답터들을</a:t>
            </a:r>
            <a:r>
              <a:rPr lang="ko-KR" altLang="en-US" sz="8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+mj-cs"/>
              </a:rPr>
              <a:t> 위하여</a:t>
            </a:r>
            <a:endParaRPr lang="en-US" altLang="ko-KR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  <a:cs typeface="+mj-cs"/>
            </a:endParaRPr>
          </a:p>
        </p:txBody>
      </p:sp>
      <p:pic>
        <p:nvPicPr>
          <p:cNvPr id="1028" name="Picture 4" descr="early bird iconì ëí ì´ë¯¸ì§ ê²ìê²°ê³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5849" y="2636912"/>
            <a:ext cx="9525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646439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직사각형 48">
            <a:extLst>
              <a:ext uri="{FF2B5EF4-FFF2-40B4-BE49-F238E27FC236}">
                <a16:creationId xmlns="" xmlns:a16="http://schemas.microsoft.com/office/drawing/2014/main" id="{80AAEFC3-4A07-4F7F-9269-7945A3A91AC7}"/>
              </a:ext>
            </a:extLst>
          </p:cNvPr>
          <p:cNvSpPr/>
          <p:nvPr/>
        </p:nvSpPr>
        <p:spPr>
          <a:xfrm>
            <a:off x="188251" y="188913"/>
            <a:ext cx="9505950" cy="6480175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ko-KR" altLang="en-US" sz="110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="" xmlns:a16="http://schemas.microsoft.com/office/drawing/2014/main" id="{C71873ED-3609-41EC-935D-DF10A200BAAE}"/>
              </a:ext>
            </a:extLst>
          </p:cNvPr>
          <p:cNvCxnSpPr>
            <a:cxnSpLocks/>
          </p:cNvCxnSpPr>
          <p:nvPr/>
        </p:nvCxnSpPr>
        <p:spPr>
          <a:xfrm flipH="1">
            <a:off x="1618348" y="188913"/>
            <a:ext cx="6645756" cy="6480174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 Box 10">
            <a:extLst>
              <a:ext uri="{FF2B5EF4-FFF2-40B4-BE49-F238E27FC236}">
                <a16:creationId xmlns="" xmlns:a16="http://schemas.microsoft.com/office/drawing/2014/main" id="{002775C0-0877-4109-BEF9-83B4BDF253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78101" y="5794134"/>
            <a:ext cx="1833488" cy="3590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>
            <a:noAutofit/>
          </a:bodyPr>
          <a:lstStyle/>
          <a:p>
            <a:pPr algn="dist"/>
            <a:r>
              <a:rPr lang="ko-KR" altLang="en-US" sz="8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+mj-ea"/>
                <a:ea typeface="+mj-ea"/>
                <a:cs typeface="+mj-cs"/>
              </a:rPr>
              <a:t> </a:t>
            </a:r>
            <a:r>
              <a:rPr lang="en-US" altLang="ko-KR" sz="8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+mj-ea"/>
                <a:ea typeface="+mj-ea"/>
                <a:cs typeface="+mj-cs"/>
              </a:rPr>
              <a:t>FOR EARLY BIRD.COM</a:t>
            </a:r>
            <a:endParaRPr lang="en-US" altLang="ko-KR" sz="8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+mj-ea"/>
              <a:ea typeface="+mj-ea"/>
              <a:cs typeface="+mj-cs"/>
            </a:endParaRPr>
          </a:p>
        </p:txBody>
      </p:sp>
      <p:sp>
        <p:nvSpPr>
          <p:cNvPr id="58" name="Text Box 10">
            <a:extLst>
              <a:ext uri="{FF2B5EF4-FFF2-40B4-BE49-F238E27FC236}">
                <a16:creationId xmlns="" xmlns:a16="http://schemas.microsoft.com/office/drawing/2014/main" id="{05564E98-6ACD-45B4-8DCF-25D0FB3CB1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37176" y="5794134"/>
            <a:ext cx="790719" cy="3590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>
            <a:noAutofit/>
          </a:bodyPr>
          <a:lstStyle/>
          <a:p>
            <a:pPr algn="dist"/>
            <a:r>
              <a:rPr lang="en-US" altLang="ko-KR" sz="8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+mj-ea"/>
                <a:ea typeface="+mj-ea"/>
                <a:cs typeface="+mj-cs"/>
              </a:rPr>
              <a:t>07. 05. 19</a:t>
            </a:r>
            <a:endParaRPr lang="en-US" altLang="ko-KR" sz="8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+mj-ea"/>
              <a:ea typeface="+mj-ea"/>
              <a:cs typeface="+mj-cs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1440D304-6D8C-4BDE-B786-B22F4E5AB803}"/>
              </a:ext>
            </a:extLst>
          </p:cNvPr>
          <p:cNvSpPr/>
          <p:nvPr/>
        </p:nvSpPr>
        <p:spPr>
          <a:xfrm>
            <a:off x="2303400" y="1118053"/>
            <a:ext cx="5299202" cy="4621894"/>
          </a:xfrm>
          <a:prstGeom prst="rect">
            <a:avLst/>
          </a:prstGeom>
          <a:solidFill>
            <a:srgbClr val="4B4B4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7" name="Text Box 10">
            <a:extLst>
              <a:ext uri="{FF2B5EF4-FFF2-40B4-BE49-F238E27FC236}">
                <a16:creationId xmlns="" xmlns:a16="http://schemas.microsoft.com/office/drawing/2014/main" id="{936A3360-DA80-4DBD-A1C2-F417FCC00E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70766" y="1912724"/>
            <a:ext cx="4186944" cy="1477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144000" tIns="0" rIns="180000" bIns="0" anchor="ctr">
            <a:noAutofit/>
          </a:bodyPr>
          <a:lstStyle/>
          <a:p>
            <a:r>
              <a:rPr lang="en-US" altLang="ko-KR" sz="44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alpha val="50000"/>
                  </a:schemeClr>
                </a:solidFill>
                <a:latin typeface="+mj-ea"/>
                <a:ea typeface="+mj-ea"/>
                <a:cs typeface="+mj-cs"/>
              </a:rPr>
              <a:t>			POP</a:t>
            </a:r>
            <a:endParaRPr lang="en-US" altLang="ko-KR" sz="4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alpha val="50000"/>
                </a:schemeClr>
              </a:solidFill>
              <a:latin typeface="+mj-ea"/>
              <a:ea typeface="+mj-ea"/>
              <a:cs typeface="+mj-cs"/>
            </a:endParaRPr>
          </a:p>
          <a:p>
            <a:r>
              <a:rPr lang="en-US" altLang="ko-KR" sz="660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+mj-cs"/>
              </a:rPr>
              <a:t>EarlyBird</a:t>
            </a:r>
            <a:endParaRPr lang="en-US" altLang="ko-KR" sz="6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  <a:cs typeface="+mj-cs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="" xmlns:a16="http://schemas.microsoft.com/office/drawing/2014/main" id="{16FB9710-2ADD-4416-98AF-C12F0204881E}"/>
              </a:ext>
            </a:extLst>
          </p:cNvPr>
          <p:cNvSpPr/>
          <p:nvPr/>
        </p:nvSpPr>
        <p:spPr>
          <a:xfrm>
            <a:off x="6929474" y="3294632"/>
            <a:ext cx="134368" cy="134368"/>
          </a:xfrm>
          <a:prstGeom prst="ellipse">
            <a:avLst/>
          </a:prstGeom>
          <a:solidFill>
            <a:srgbClr val="DA50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>
              <a:latin typeface="+mj-ea"/>
              <a:ea typeface="+mj-ea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="" xmlns:a16="http://schemas.microsoft.com/office/drawing/2014/main" id="{5A7A3C47-0D7E-4EA7-8AC6-71524F8EB560}"/>
              </a:ext>
            </a:extLst>
          </p:cNvPr>
          <p:cNvSpPr/>
          <p:nvPr/>
        </p:nvSpPr>
        <p:spPr>
          <a:xfrm>
            <a:off x="7368367" y="5506256"/>
            <a:ext cx="233689" cy="233689"/>
          </a:xfrm>
          <a:prstGeom prst="rect">
            <a:avLst/>
          </a:prstGeom>
          <a:solidFill>
            <a:srgbClr val="DA50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13" name="Text Box 10">
            <a:extLst>
              <a:ext uri="{FF2B5EF4-FFF2-40B4-BE49-F238E27FC236}">
                <a16:creationId xmlns="" xmlns:a16="http://schemas.microsoft.com/office/drawing/2014/main" id="{67891F9A-0B76-49BD-997F-12435C786F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30161" y="2156048"/>
            <a:ext cx="1833488" cy="3590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>
            <a:noAutofit/>
          </a:bodyPr>
          <a:lstStyle/>
          <a:p>
            <a:pPr algn="dist"/>
            <a:r>
              <a:rPr lang="ko-KR" altLang="en-US" sz="80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+mj-cs"/>
              </a:rPr>
              <a:t>컨텐츠에</a:t>
            </a:r>
            <a:r>
              <a:rPr lang="ko-KR" altLang="en-US" sz="8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+mj-cs"/>
              </a:rPr>
              <a:t> 굶주린</a:t>
            </a:r>
            <a:r>
              <a:rPr lang="en-US" altLang="ko-KR" sz="8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+mj-cs"/>
              </a:rPr>
              <a:t> </a:t>
            </a:r>
            <a:r>
              <a:rPr lang="ko-KR" altLang="en-US" sz="80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+mj-cs"/>
              </a:rPr>
              <a:t>얼리어답터들을</a:t>
            </a:r>
            <a:r>
              <a:rPr lang="ko-KR" altLang="en-US" sz="8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+mj-cs"/>
              </a:rPr>
              <a:t> 위하여</a:t>
            </a:r>
            <a:endParaRPr lang="en-US" altLang="ko-KR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  <a:cs typeface="+mj-cs"/>
            </a:endParaRPr>
          </a:p>
        </p:txBody>
      </p:sp>
      <p:pic>
        <p:nvPicPr>
          <p:cNvPr id="1028" name="Picture 4" descr="early bird iconì ëí ì´ë¯¸ì§ ê²ìê²°ê³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5849" y="1859300"/>
            <a:ext cx="9525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 Box 10">
            <a:extLst>
              <a:ext uri="{FF2B5EF4-FFF2-40B4-BE49-F238E27FC236}">
                <a16:creationId xmlns="" xmlns:a16="http://schemas.microsoft.com/office/drawing/2014/main" id="{936A3360-DA80-4DBD-A1C2-F417FCC00E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70766" y="3522554"/>
            <a:ext cx="4186944" cy="1477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144000" tIns="0" rIns="180000" bIns="0" anchor="ctr">
            <a:noAutofit/>
          </a:bodyPr>
          <a:lstStyle/>
          <a:p>
            <a:pPr algn="ctr"/>
            <a:r>
              <a:rPr lang="ko-KR" altLang="en-US" sz="48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+mj-cs"/>
              </a:rPr>
              <a:t>감사합니다</a:t>
            </a:r>
            <a:endParaRPr lang="en-US" altLang="ko-KR" sz="4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63819925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사각형: 둥근 모서리 22">
            <a:extLst>
              <a:ext uri="{FF2B5EF4-FFF2-40B4-BE49-F238E27FC236}">
                <a16:creationId xmlns="" xmlns:a16="http://schemas.microsoft.com/office/drawing/2014/main" id="{CBFFF5BA-D01B-42BF-8E1F-93199682B32B}"/>
              </a:ext>
            </a:extLst>
          </p:cNvPr>
          <p:cNvSpPr/>
          <p:nvPr/>
        </p:nvSpPr>
        <p:spPr>
          <a:xfrm>
            <a:off x="200030" y="189185"/>
            <a:ext cx="9505942" cy="6480175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ko-KR" altLang="en-US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344488" y="541012"/>
            <a:ext cx="9370536" cy="1735860"/>
            <a:chOff x="344488" y="4576316"/>
            <a:chExt cx="9370536" cy="1735860"/>
          </a:xfrm>
        </p:grpSpPr>
        <p:sp>
          <p:nvSpPr>
            <p:cNvPr id="7" name="직사각형 6"/>
            <p:cNvSpPr/>
            <p:nvPr/>
          </p:nvSpPr>
          <p:spPr>
            <a:xfrm>
              <a:off x="5313040" y="4576316"/>
              <a:ext cx="4401984" cy="1735860"/>
            </a:xfrm>
            <a:prstGeom prst="rect">
              <a:avLst/>
            </a:prstGeom>
          </p:spPr>
          <p:txBody>
            <a:bodyPr wrap="square" anchor="t" anchorCtr="0">
              <a:spAutoFit/>
            </a:bodyPr>
            <a:lstStyle/>
            <a:p>
              <a:pPr indent="-360000">
                <a:lnSpc>
                  <a:spcPct val="90000"/>
                </a:lnSpc>
                <a:spcAft>
                  <a:spcPts val="2400"/>
                </a:spcAft>
                <a:buClr>
                  <a:srgbClr val="DA5054"/>
                </a:buClr>
                <a:buFont typeface="+mj-lt"/>
                <a:buAutoNum type="arabicPeriod"/>
                <a:defRPr/>
              </a:pPr>
              <a:r>
                <a:rPr lang="en-US" altLang="ko-KR" sz="130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+mj-cs"/>
                </a:rPr>
                <a:t>EARLYBIRD?</a:t>
              </a:r>
            </a:p>
            <a:p>
              <a:pPr indent="-360000">
                <a:lnSpc>
                  <a:spcPct val="90000"/>
                </a:lnSpc>
                <a:spcAft>
                  <a:spcPts val="2400"/>
                </a:spcAft>
                <a:buClr>
                  <a:srgbClr val="DA5054"/>
                </a:buClr>
                <a:buFont typeface="+mj-lt"/>
                <a:buAutoNum type="arabicPeriod"/>
                <a:defRPr/>
              </a:pPr>
              <a:r>
                <a:rPr lang="en-US" altLang="ko-KR" sz="130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+mj-cs"/>
                </a:rPr>
                <a:t>TEAM : POP (path of pro)</a:t>
              </a:r>
              <a:endParaRPr lang="en-US" altLang="ko-KR" sz="1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endParaRPr>
            </a:p>
            <a:p>
              <a:pPr indent="-360000">
                <a:lnSpc>
                  <a:spcPct val="90000"/>
                </a:lnSpc>
                <a:spcAft>
                  <a:spcPts val="2400"/>
                </a:spcAft>
                <a:buClr>
                  <a:srgbClr val="DA5054"/>
                </a:buClr>
                <a:buFont typeface="+mj-lt"/>
                <a:buAutoNum type="arabicPeriod"/>
                <a:defRPr/>
              </a:pPr>
              <a:r>
                <a:rPr lang="en-US" altLang="ko-KR" sz="130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+mj-cs"/>
                </a:rPr>
                <a:t>NOW WE…</a:t>
              </a:r>
              <a:endParaRPr lang="en-US" altLang="ko-KR" sz="1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endParaRPr>
            </a:p>
            <a:p>
              <a:pPr indent="-360000">
                <a:lnSpc>
                  <a:spcPct val="90000"/>
                </a:lnSpc>
                <a:spcAft>
                  <a:spcPts val="3000"/>
                </a:spcAft>
                <a:buClr>
                  <a:srgbClr val="DA5054"/>
                </a:buClr>
                <a:buFont typeface="+mj-lt"/>
                <a:buAutoNum type="arabicPeriod"/>
                <a:defRPr/>
              </a:pPr>
              <a:r>
                <a:rPr lang="en-US" altLang="ko-KR" sz="130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+mj-cs"/>
                </a:rPr>
                <a:t>THE NEXT !!</a:t>
              </a:r>
              <a:endParaRPr lang="en-US" altLang="ko-KR" sz="1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endParaRPr>
            </a:p>
          </p:txBody>
        </p:sp>
        <p:sp>
          <p:nvSpPr>
            <p:cNvPr id="30" name="Text Box 10">
              <a:extLst>
                <a:ext uri="{FF2B5EF4-FFF2-40B4-BE49-F238E27FC236}">
                  <a16:creationId xmlns="" xmlns:a16="http://schemas.microsoft.com/office/drawing/2014/main" id="{623068E9-1DD7-49D9-B804-29861B08E6D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4488" y="4593717"/>
              <a:ext cx="2376264" cy="5593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144000" tIns="0" rIns="180000" bIns="0" anchor="ctr">
              <a:noAutofit/>
            </a:bodyPr>
            <a:lstStyle/>
            <a:p>
              <a:r>
                <a:rPr lang="en-US" altLang="ko-KR" sz="48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+mj-cs"/>
                </a:rPr>
                <a:t>INDEX</a:t>
              </a:r>
            </a:p>
          </p:txBody>
        </p:sp>
        <p:sp>
          <p:nvSpPr>
            <p:cNvPr id="11" name="Text Box 10">
              <a:extLst>
                <a:ext uri="{FF2B5EF4-FFF2-40B4-BE49-F238E27FC236}">
                  <a16:creationId xmlns="" xmlns:a16="http://schemas.microsoft.com/office/drawing/2014/main" id="{DE6A938B-E10B-411B-8C4F-527580262A2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5691" y="5237612"/>
              <a:ext cx="1833488" cy="1790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0" tIns="0" rIns="0" bIns="0" anchor="ctr">
              <a:noAutofit/>
            </a:bodyPr>
            <a:lstStyle/>
            <a:p>
              <a:pPr algn="dist"/>
              <a:r>
                <a:rPr lang="ko-KR" altLang="en-US" sz="90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+mj-cs"/>
                </a:rPr>
                <a:t>좋</a:t>
              </a:r>
              <a:r>
                <a:rPr lang="ko-KR" altLang="en-US" sz="9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+mj-cs"/>
                </a:rPr>
                <a:t>은</a:t>
              </a:r>
              <a:r>
                <a:rPr lang="ko-KR" altLang="en-US" sz="90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+mj-cs"/>
                </a:rPr>
                <a:t> 사람</a:t>
              </a:r>
              <a:r>
                <a:rPr lang="en-US" altLang="ko-KR" sz="90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+mj-cs"/>
                </a:rPr>
                <a:t>, </a:t>
              </a:r>
              <a:r>
                <a:rPr lang="ko-KR" altLang="en-US" sz="90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+mj-cs"/>
                </a:rPr>
                <a:t>좋</a:t>
              </a:r>
              <a:r>
                <a:rPr lang="ko-KR" altLang="en-US" sz="9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+mj-cs"/>
                </a:rPr>
                <a:t>은</a:t>
              </a:r>
              <a:r>
                <a:rPr lang="ko-KR" altLang="en-US" sz="90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+mj-cs"/>
                </a:rPr>
                <a:t> 모임</a:t>
              </a:r>
              <a:endParaRPr lang="en-US" altLang="ko-KR" sz="9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endParaRPr>
            </a:p>
          </p:txBody>
        </p:sp>
      </p:grpSp>
      <p:pic>
        <p:nvPicPr>
          <p:cNvPr id="6157" name="Picture 13" descr="amazing programmer image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5082"/>
          <a:stretch/>
        </p:blipFill>
        <p:spPr bwMode="auto">
          <a:xfrm>
            <a:off x="200030" y="2828925"/>
            <a:ext cx="9514994" cy="3840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4915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=""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3000" y="1916832"/>
            <a:ext cx="4752975" cy="4752255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="" xmlns:a16="http://schemas.microsoft.com/office/drawing/2014/main" id="{A801E98C-B8E4-4DE9-8567-E0481FE77F0D}"/>
              </a:ext>
            </a:extLst>
          </p:cNvPr>
          <p:cNvCxnSpPr>
            <a:cxnSpLocks/>
          </p:cNvCxnSpPr>
          <p:nvPr/>
        </p:nvCxnSpPr>
        <p:spPr>
          <a:xfrm>
            <a:off x="3643727" y="1237763"/>
            <a:ext cx="2618115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Oval 23">
            <a:extLst>
              <a:ext uri="{FF2B5EF4-FFF2-40B4-BE49-F238E27FC236}">
                <a16:creationId xmlns="" xmlns:a16="http://schemas.microsoft.com/office/drawing/2014/main" id="{D04BD262-CC54-4CB4-A5E6-6153F7EEA9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4040" y="1916832"/>
            <a:ext cx="4752975" cy="47522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  <a:p>
            <a:pPr algn="ctr">
              <a:lnSpc>
                <a:spcPct val="114000"/>
              </a:lnSpc>
            </a:pPr>
            <a:endParaRPr lang="en-US" altLang="ko-KR" sz="1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  <a:p>
            <a:pPr algn="ctr">
              <a:lnSpc>
                <a:spcPct val="114000"/>
              </a:lnSpc>
            </a:pPr>
            <a:endParaRPr lang="en-US" altLang="ko-KR" sz="1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  <a:p>
            <a:pPr algn="ctr">
              <a:lnSpc>
                <a:spcPct val="114000"/>
              </a:lnSpc>
            </a:pPr>
            <a:endParaRPr lang="en-US" altLang="ko-KR" sz="1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  <a:p>
            <a:pPr algn="ctr">
              <a:lnSpc>
                <a:spcPct val="114000"/>
              </a:lnSpc>
            </a:pPr>
            <a:endParaRPr lang="en-US" altLang="ko-KR" sz="1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  <a:p>
            <a:pPr algn="ctr">
              <a:lnSpc>
                <a:spcPct val="114000"/>
              </a:lnSpc>
            </a:pPr>
            <a:endParaRPr lang="en-US" altLang="ko-KR" sz="1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  <a:p>
            <a:pPr algn="ctr">
              <a:lnSpc>
                <a:spcPct val="114000"/>
              </a:lnSpc>
            </a:pPr>
            <a:endParaRPr lang="en-US" altLang="ko-KR" sz="1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  <a:p>
            <a:pPr algn="ctr">
              <a:lnSpc>
                <a:spcPct val="114000"/>
              </a:lnSpc>
            </a:pPr>
            <a:endParaRPr lang="en-US" altLang="ko-KR" sz="1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  <a:p>
            <a:pPr algn="ctr">
              <a:lnSpc>
                <a:spcPct val="114000"/>
              </a:lnSpc>
            </a:pPr>
            <a:endParaRPr lang="en-US" altLang="ko-KR" sz="1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  <a:p>
            <a:pPr algn="ctr">
              <a:lnSpc>
                <a:spcPct val="114000"/>
              </a:lnSpc>
            </a:pPr>
            <a:endParaRPr lang="en-US" altLang="ko-KR" sz="1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  <a:p>
            <a:pPr algn="ctr">
              <a:lnSpc>
                <a:spcPct val="114000"/>
              </a:lnSpc>
            </a:pPr>
            <a:endParaRPr lang="en-US" altLang="ko-KR" sz="1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  <a:p>
            <a:pPr algn="ctr">
              <a:lnSpc>
                <a:spcPct val="114000"/>
              </a:lnSpc>
            </a:pPr>
            <a:endParaRPr lang="en-US" altLang="ko-KR" sz="1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  <a:p>
            <a:pPr algn="ctr">
              <a:lnSpc>
                <a:spcPct val="114000"/>
              </a:lnSpc>
            </a:pPr>
            <a:endParaRPr lang="en-US" altLang="ko-KR" sz="1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  <a:p>
            <a:pPr algn="ctr">
              <a:lnSpc>
                <a:spcPct val="114000"/>
              </a:lnSpc>
            </a:pPr>
            <a:endParaRPr lang="en-US" altLang="ko-KR" sz="1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  <a:p>
            <a:pPr algn="ctr">
              <a:lnSpc>
                <a:spcPct val="114000"/>
              </a:lnSpc>
            </a:pPr>
            <a:endParaRPr lang="en-US" altLang="ko-KR" sz="2000" dirty="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  <a:p>
            <a:pPr algn="ctr">
              <a:lnSpc>
                <a:spcPct val="114000"/>
              </a:lnSpc>
            </a:pPr>
            <a:r>
              <a:rPr lang="en-US" altLang="ko-KR" sz="20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Boring </a:t>
            </a:r>
            <a:r>
              <a:rPr lang="en-US" altLang="ko-KR" sz="200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boring</a:t>
            </a:r>
            <a:r>
              <a:rPr lang="en-US" altLang="ko-KR" sz="20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..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  <a:p>
            <a:pPr algn="ctr">
              <a:lnSpc>
                <a:spcPct val="114000"/>
              </a:lnSpc>
            </a:pPr>
            <a:r>
              <a:rPr lang="ko-KR" altLang="en-US" sz="11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본거 또 보고</a:t>
            </a:r>
            <a:r>
              <a:rPr lang="en-US" altLang="ko-KR" sz="11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, </a:t>
            </a:r>
            <a:r>
              <a:rPr lang="ko-KR" altLang="en-US" sz="11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똑같은 주제</a:t>
            </a:r>
            <a:r>
              <a:rPr lang="en-US" altLang="ko-KR" sz="11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, </a:t>
            </a:r>
            <a:r>
              <a:rPr lang="ko-KR" altLang="en-US" sz="11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똑같은 이야기</a:t>
            </a:r>
            <a:r>
              <a:rPr lang="en-US" altLang="ko-KR" sz="11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…</a:t>
            </a: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E8A3023E-B49B-472C-8F1B-E2A37BA6203D}"/>
              </a:ext>
            </a:extLst>
          </p:cNvPr>
          <p:cNvSpPr txBox="1"/>
          <p:nvPr/>
        </p:nvSpPr>
        <p:spPr>
          <a:xfrm>
            <a:off x="1312585" y="818855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왜 </a:t>
            </a:r>
            <a:r>
              <a:rPr lang="ko-KR" altLang="en-US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얼리어답터를</a:t>
            </a:r>
            <a:r>
              <a:rPr lang="ko-KR" altLang="en-US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 공략하는가</a:t>
            </a:r>
            <a:r>
              <a:rPr lang="en-US" altLang="ko-KR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?</a:t>
            </a:r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39EC0C4B-12AF-418A-A61A-BC4FD6511E39}"/>
              </a:ext>
            </a:extLst>
          </p:cNvPr>
          <p:cNvSpPr txBox="1"/>
          <p:nvPr/>
        </p:nvSpPr>
        <p:spPr>
          <a:xfrm>
            <a:off x="1312585" y="1375386"/>
            <a:ext cx="7265161" cy="224291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10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이 주제를 택하게 된 이유는 과연 무엇이고</a:t>
            </a:r>
            <a:r>
              <a:rPr lang="en-US" altLang="ko-KR" sz="10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, </a:t>
            </a:r>
            <a:r>
              <a:rPr lang="ko-KR" altLang="en-US" sz="10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왜 우리가 해야만 했는가</a:t>
            </a:r>
            <a:r>
              <a:rPr lang="en-US" altLang="ko-KR" sz="10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?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</p:txBody>
      </p:sp>
      <p:sp>
        <p:nvSpPr>
          <p:cNvPr id="15" name="제목 2">
            <a:extLst>
              <a:ext uri="{FF2B5EF4-FFF2-40B4-BE49-F238E27FC236}">
                <a16:creationId xmlns="" xmlns:a16="http://schemas.microsoft.com/office/drawing/2014/main" id="{283DA773-02FC-4E4F-9CCC-920CFFD436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472" y="311339"/>
            <a:ext cx="2736751" cy="431800"/>
          </a:xfrm>
        </p:spPr>
        <p:txBody>
          <a:bodyPr/>
          <a:lstStyle/>
          <a:p>
            <a:r>
              <a:rPr lang="en-US" altLang="ko-KR" dirty="0" smtClean="0"/>
              <a:t>FOR EARLY BIRD .COM</a:t>
            </a:r>
            <a:endParaRPr lang="ko-KR" altLang="en-US" dirty="0"/>
          </a:p>
        </p:txBody>
      </p:sp>
      <p:cxnSp>
        <p:nvCxnSpPr>
          <p:cNvPr id="16" name="직선 연결선 15">
            <a:extLst>
              <a:ext uri="{FF2B5EF4-FFF2-40B4-BE49-F238E27FC236}">
                <a16:creationId xmlns="" xmlns:a16="http://schemas.microsoft.com/office/drawing/2014/main" id="{555B6C4C-A34B-4081-9CD5-A3B41ED8D264}"/>
              </a:ext>
            </a:extLst>
          </p:cNvPr>
          <p:cNvCxnSpPr>
            <a:cxnSpLocks/>
          </p:cNvCxnSpPr>
          <p:nvPr/>
        </p:nvCxnSpPr>
        <p:spPr>
          <a:xfrm>
            <a:off x="200472" y="620713"/>
            <a:ext cx="905375" cy="0"/>
          </a:xfrm>
          <a:prstGeom prst="line">
            <a:avLst/>
          </a:prstGeom>
          <a:ln w="25400">
            <a:solidFill>
              <a:srgbClr val="DA50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4" descr="early bird iconì ëí ì´ë¯¸ì§ ê²ìê²°ê³¼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-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89" y="203880"/>
            <a:ext cx="321599" cy="321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016" y="2276873"/>
            <a:ext cx="5169024" cy="323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" name="직사각형 125">
            <a:extLst>
              <a:ext uri="{FF2B5EF4-FFF2-40B4-BE49-F238E27FC236}">
                <a16:creationId xmlns="" xmlns:a16="http://schemas.microsoft.com/office/drawing/2014/main" id="{6B375CE9-A09E-46C9-8674-D2539ACBCC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83349" y="2606975"/>
            <a:ext cx="2966101" cy="276999"/>
          </a:xfrm>
          <a:prstGeom prst="rect">
            <a:avLst/>
          </a:prstGeom>
          <a:solidFill>
            <a:srgbClr val="DA5054"/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ko-KR" altLang="en-US" sz="12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소비자 中 시장 </a:t>
            </a:r>
            <a:r>
              <a:rPr lang="en-US" altLang="ko-KR" sz="12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TREND</a:t>
            </a:r>
            <a:r>
              <a:rPr lang="ko-KR" altLang="en-US" sz="12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를 이끌어 가는 집단</a:t>
            </a: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="" xmlns:a16="http://schemas.microsoft.com/office/drawing/2014/main" id="{BEC0426E-8267-4116-8327-E0E257C2F89D}"/>
              </a:ext>
            </a:extLst>
          </p:cNvPr>
          <p:cNvSpPr/>
          <p:nvPr/>
        </p:nvSpPr>
        <p:spPr>
          <a:xfrm>
            <a:off x="5931214" y="4448777"/>
            <a:ext cx="3094677" cy="16404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endParaRPr lang="en-US" altLang="ko-KR" sz="1050" dirty="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  <a:p>
            <a:pPr marL="228600" indent="-228600"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buAutoNum type="arabicPeriod"/>
              <a:tabLst>
                <a:tab pos="1079500" algn="l"/>
                <a:tab pos="1701800" algn="l"/>
              </a:tabLst>
              <a:defRPr/>
            </a:pPr>
            <a:r>
              <a:rPr lang="ko-KR" altLang="en-US" sz="105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얼리어답터를</a:t>
            </a:r>
            <a:r>
              <a:rPr lang="ko-KR" altLang="en-US" sz="10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 위한 종합 정보 솔루션 제공</a:t>
            </a:r>
            <a:endParaRPr lang="en-US" altLang="ko-KR" sz="1050" dirty="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  <a:p>
            <a:pPr marL="228600" indent="-228600"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buAutoNum type="arabicPeriod"/>
              <a:tabLst>
                <a:tab pos="1079500" algn="l"/>
                <a:tab pos="1701800" algn="l"/>
              </a:tabLst>
              <a:defRPr/>
            </a:pP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sz="10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2. </a:t>
            </a:r>
            <a:r>
              <a:rPr lang="ko-KR" altLang="en-US" sz="105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얼리어답터</a:t>
            </a:r>
            <a:r>
              <a:rPr lang="ko-KR" altLang="en-US" sz="10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 간의 정보 공유 공간 제공</a:t>
            </a:r>
            <a:endParaRPr lang="en-US" altLang="ko-KR" sz="1050" dirty="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sz="10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 3. </a:t>
            </a:r>
            <a:r>
              <a:rPr lang="ko-KR" altLang="en-US" sz="10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상위 관심사를 통한 시장 </a:t>
            </a:r>
            <a:r>
              <a:rPr lang="ko-KR" altLang="en-US" sz="105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트렌드</a:t>
            </a:r>
            <a:r>
              <a:rPr lang="ko-KR" altLang="en-US" sz="10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 예측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="" xmlns:a16="http://schemas.microsoft.com/office/drawing/2014/main" id="{5FC4256F-AE6B-4CF6-BC70-C700053A3254}"/>
              </a:ext>
            </a:extLst>
          </p:cNvPr>
          <p:cNvSpPr/>
          <p:nvPr/>
        </p:nvSpPr>
        <p:spPr>
          <a:xfrm>
            <a:off x="6010335" y="2174851"/>
            <a:ext cx="2876194" cy="2748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dist"/>
            <a:r>
              <a:rPr lang="ko-KR" altLang="en-US" sz="24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DA505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얼 리 어 답 터</a:t>
            </a:r>
            <a:r>
              <a:rPr lang="en-US" altLang="ko-KR" sz="24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DA505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?</a:t>
            </a:r>
            <a:endParaRPr lang="en-US" altLang="ko-KR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DA5054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="" xmlns:a16="http://schemas.microsoft.com/office/drawing/2014/main" id="{5FC4256F-AE6B-4CF6-BC70-C700053A3254}"/>
              </a:ext>
            </a:extLst>
          </p:cNvPr>
          <p:cNvSpPr/>
          <p:nvPr/>
        </p:nvSpPr>
        <p:spPr>
          <a:xfrm>
            <a:off x="6022489" y="4301817"/>
            <a:ext cx="2876194" cy="2748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dist"/>
            <a:r>
              <a:rPr lang="en-US" altLang="ko-KR" sz="12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DA505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</a:t>
            </a:r>
            <a:r>
              <a:rPr lang="ko-KR" altLang="en-US" sz="12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DA505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어떤 부분을 채울 수 있는가</a:t>
            </a:r>
            <a:r>
              <a:rPr lang="en-US" altLang="ko-KR" sz="12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DA505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?-</a:t>
            </a: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DA5054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="" xmlns:a16="http://schemas.microsoft.com/office/drawing/2014/main" id="{BEC0426E-8267-4116-8327-E0E257C2F89D}"/>
              </a:ext>
            </a:extLst>
          </p:cNvPr>
          <p:cNvSpPr/>
          <p:nvPr/>
        </p:nvSpPr>
        <p:spPr>
          <a:xfrm>
            <a:off x="5919060" y="2935494"/>
            <a:ext cx="3094677" cy="5570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sz="10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- </a:t>
            </a:r>
            <a:r>
              <a:rPr lang="ko-KR" altLang="en-US" sz="10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소비자 그룹 분류의 한 갈래</a:t>
            </a:r>
            <a:endParaRPr lang="en-US" altLang="ko-KR" sz="1050" dirty="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  <a:p>
            <a:pPr algn="di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0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새 제품이 나왔을 때 적극적으로 받아들이는 </a:t>
            </a:r>
            <a:r>
              <a:rPr lang="en-US" altLang="ko-KR" sz="10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20%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278115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=""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472" y="1916832"/>
            <a:ext cx="9505503" cy="4752255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="" xmlns:a16="http://schemas.microsoft.com/office/drawing/2014/main" id="{A801E98C-B8E4-4DE9-8567-E0481FE77F0D}"/>
              </a:ext>
            </a:extLst>
          </p:cNvPr>
          <p:cNvCxnSpPr>
            <a:cxnSpLocks/>
          </p:cNvCxnSpPr>
          <p:nvPr/>
        </p:nvCxnSpPr>
        <p:spPr>
          <a:xfrm>
            <a:off x="3643727" y="1237763"/>
            <a:ext cx="2618115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E8A3023E-B49B-472C-8F1B-E2A37BA6203D}"/>
              </a:ext>
            </a:extLst>
          </p:cNvPr>
          <p:cNvSpPr txBox="1"/>
          <p:nvPr/>
        </p:nvSpPr>
        <p:spPr>
          <a:xfrm>
            <a:off x="1312585" y="818855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en-US" altLang="ko-KR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EARLYBIRD?</a:t>
            </a:r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39EC0C4B-12AF-418A-A61A-BC4FD6511E39}"/>
              </a:ext>
            </a:extLst>
          </p:cNvPr>
          <p:cNvSpPr txBox="1"/>
          <p:nvPr/>
        </p:nvSpPr>
        <p:spPr>
          <a:xfrm>
            <a:off x="1312585" y="1375386"/>
            <a:ext cx="7265161" cy="224291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이미 봤던 영상들과 식상한 </a:t>
            </a:r>
            <a:r>
              <a:rPr lang="ko-KR" altLang="en-US" sz="10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컨텐츠</a:t>
            </a:r>
            <a:r>
              <a:rPr lang="en-US" altLang="ko-KR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0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관심없는</a:t>
            </a: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정보들에 </a:t>
            </a:r>
            <a:r>
              <a:rPr lang="ko-KR" altLang="en-US" sz="10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둘러쌓인</a:t>
            </a: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당신만을 위한 </a:t>
            </a:r>
            <a:r>
              <a:rPr lang="ko-KR" altLang="en-US" sz="10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솔루션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</p:txBody>
      </p:sp>
      <p:sp>
        <p:nvSpPr>
          <p:cNvPr id="15" name="제목 2">
            <a:extLst>
              <a:ext uri="{FF2B5EF4-FFF2-40B4-BE49-F238E27FC236}">
                <a16:creationId xmlns="" xmlns:a16="http://schemas.microsoft.com/office/drawing/2014/main" id="{283DA773-02FC-4E4F-9CCC-920CFFD436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472" y="311339"/>
            <a:ext cx="2736751" cy="431800"/>
          </a:xfrm>
        </p:spPr>
        <p:txBody>
          <a:bodyPr/>
          <a:lstStyle/>
          <a:p>
            <a:r>
              <a:rPr lang="en-US" altLang="ko-KR" dirty="0" smtClean="0"/>
              <a:t>FOR EARLY BIRD .COM</a:t>
            </a:r>
            <a:endParaRPr lang="ko-KR" altLang="en-US" dirty="0"/>
          </a:p>
        </p:txBody>
      </p:sp>
      <p:cxnSp>
        <p:nvCxnSpPr>
          <p:cNvPr id="16" name="직선 연결선 15">
            <a:extLst>
              <a:ext uri="{FF2B5EF4-FFF2-40B4-BE49-F238E27FC236}">
                <a16:creationId xmlns="" xmlns:a16="http://schemas.microsoft.com/office/drawing/2014/main" id="{555B6C4C-A34B-4081-9CD5-A3B41ED8D264}"/>
              </a:ext>
            </a:extLst>
          </p:cNvPr>
          <p:cNvCxnSpPr>
            <a:cxnSpLocks/>
          </p:cNvCxnSpPr>
          <p:nvPr/>
        </p:nvCxnSpPr>
        <p:spPr>
          <a:xfrm>
            <a:off x="200472" y="620713"/>
            <a:ext cx="905375" cy="0"/>
          </a:xfrm>
          <a:prstGeom prst="line">
            <a:avLst/>
          </a:prstGeom>
          <a:ln w="25400">
            <a:solidFill>
              <a:srgbClr val="DA50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4" descr="early bird iconì ëí ì´ë¯¸ì§ ê²ìê²°ê³¼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-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89" y="203880"/>
            <a:ext cx="321599" cy="321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직사각형 125">
            <a:extLst>
              <a:ext uri="{FF2B5EF4-FFF2-40B4-BE49-F238E27FC236}">
                <a16:creationId xmlns="" xmlns:a16="http://schemas.microsoft.com/office/drawing/2014/main" id="{6B375CE9-A09E-46C9-8674-D2539ACBCC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70173" y="4626444"/>
            <a:ext cx="2966101" cy="276999"/>
          </a:xfrm>
          <a:prstGeom prst="rect">
            <a:avLst/>
          </a:prstGeom>
          <a:solidFill>
            <a:srgbClr val="DA5054"/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ko-KR" altLang="en-US" sz="12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신</a:t>
            </a:r>
            <a:r>
              <a:rPr lang="en-US" altLang="ko-KR" sz="12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(</a:t>
            </a:r>
            <a:r>
              <a:rPr lang="ko-KR" altLang="en-US" sz="12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新</a:t>
            </a:r>
            <a:r>
              <a:rPr lang="en-US" altLang="ko-KR" sz="12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) </a:t>
            </a:r>
            <a:r>
              <a:rPr lang="ko-KR" altLang="en-US" sz="120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컨텐츠</a:t>
            </a:r>
            <a:r>
              <a:rPr lang="ko-KR" altLang="en-US" sz="12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 정보제공 사이트 </a:t>
            </a: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="" xmlns:a16="http://schemas.microsoft.com/office/drawing/2014/main" id="{BEC0426E-8267-4116-8327-E0E257C2F89D}"/>
              </a:ext>
            </a:extLst>
          </p:cNvPr>
          <p:cNvSpPr/>
          <p:nvPr/>
        </p:nvSpPr>
        <p:spPr>
          <a:xfrm>
            <a:off x="3405885" y="2781004"/>
            <a:ext cx="3094677" cy="16404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endParaRPr lang="en-US" altLang="ko-KR" sz="1050" spc="600" dirty="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050" spc="60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얼리어답터</a:t>
            </a:r>
            <a:r>
              <a:rPr lang="ko-KR" altLang="en-US" sz="1050" spc="60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의</a:t>
            </a:r>
            <a:r>
              <a:rPr lang="en-US" altLang="ko-KR" sz="1050" spc="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,</a:t>
            </a: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endParaRPr lang="en-US" altLang="ko-KR" sz="1050" spc="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050" spc="60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얼리어답터에</a:t>
            </a:r>
            <a:r>
              <a:rPr lang="ko-KR" altLang="en-US" sz="1050" spc="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 </a:t>
            </a:r>
            <a:r>
              <a:rPr lang="ko-KR" altLang="en-US" sz="1050" spc="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의한</a:t>
            </a:r>
            <a:r>
              <a:rPr lang="en-US" altLang="ko-KR" sz="1050" spc="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,</a:t>
            </a: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endParaRPr lang="en-US" altLang="ko-KR" sz="1050" spc="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050" spc="60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얼리어답터를</a:t>
            </a:r>
            <a:r>
              <a:rPr lang="ko-KR" altLang="en-US" sz="1050" spc="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 </a:t>
            </a:r>
            <a:r>
              <a:rPr lang="ko-KR" altLang="en-US" sz="1050" spc="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위한</a:t>
            </a:r>
            <a:r>
              <a:rPr lang="en-US" altLang="ko-KR" sz="1050" spc="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.</a:t>
            </a:r>
            <a:r>
              <a:rPr lang="ko-KR" altLang="en-US" sz="1050" spc="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 </a:t>
            </a:r>
            <a:endParaRPr lang="en-US" altLang="ko-KR" sz="1050" spc="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FF0000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3309373" y="2276872"/>
            <a:ext cx="3081947" cy="494927"/>
            <a:chOff x="3309373" y="2276872"/>
            <a:chExt cx="3081947" cy="494927"/>
          </a:xfrm>
        </p:grpSpPr>
        <p:sp>
          <p:nvSpPr>
            <p:cNvPr id="26" name="직사각형 25">
              <a:extLst>
                <a:ext uri="{FF2B5EF4-FFF2-40B4-BE49-F238E27FC236}">
                  <a16:creationId xmlns="" xmlns:a16="http://schemas.microsoft.com/office/drawing/2014/main" id="{5FC4256F-AE6B-4CF6-BC70-C700053A3254}"/>
                </a:ext>
              </a:extLst>
            </p:cNvPr>
            <p:cNvSpPr/>
            <p:nvPr/>
          </p:nvSpPr>
          <p:spPr>
            <a:xfrm>
              <a:off x="3515126" y="2492896"/>
              <a:ext cx="2876194" cy="27487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dist"/>
              <a:r>
                <a:rPr lang="en-US" altLang="ko-KR" sz="240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DA5054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EARLY BIRD</a:t>
              </a:r>
              <a:endPara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DA505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pic>
          <p:nvPicPr>
            <p:cNvPr id="20" name="Picture 4" descr="early bird icon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5" cstate="print">
              <a:duotone>
                <a:prstClr val="black"/>
                <a:srgbClr val="FF0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09373" y="2276872"/>
              <a:ext cx="321599" cy="3215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1" name="직선 연결선 20">
              <a:extLst>
                <a:ext uri="{FF2B5EF4-FFF2-40B4-BE49-F238E27FC236}">
                  <a16:creationId xmlns="" xmlns:a16="http://schemas.microsoft.com/office/drawing/2014/main" id="{555B6C4C-A34B-4081-9CD5-A3B41ED8D264}"/>
                </a:ext>
              </a:extLst>
            </p:cNvPr>
            <p:cNvCxnSpPr>
              <a:cxnSpLocks/>
            </p:cNvCxnSpPr>
            <p:nvPr/>
          </p:nvCxnSpPr>
          <p:spPr>
            <a:xfrm>
              <a:off x="3518288" y="2771799"/>
              <a:ext cx="2869870" cy="0"/>
            </a:xfrm>
            <a:prstGeom prst="line">
              <a:avLst/>
            </a:prstGeom>
            <a:ln w="25400">
              <a:solidFill>
                <a:srgbClr val="DA505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직사각형 17">
            <a:extLst>
              <a:ext uri="{FF2B5EF4-FFF2-40B4-BE49-F238E27FC236}">
                <a16:creationId xmlns="" xmlns:a16="http://schemas.microsoft.com/office/drawing/2014/main" id="{BEC0426E-8267-4116-8327-E0E257C2F89D}"/>
              </a:ext>
            </a:extLst>
          </p:cNvPr>
          <p:cNvSpPr/>
          <p:nvPr/>
        </p:nvSpPr>
        <p:spPr>
          <a:xfrm>
            <a:off x="3405885" y="5085184"/>
            <a:ext cx="3094677" cy="5570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050" spc="3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게임</a:t>
            </a:r>
            <a:r>
              <a:rPr lang="en-US" altLang="ko-KR" sz="1050" spc="3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, </a:t>
            </a:r>
            <a:r>
              <a:rPr lang="ko-KR" altLang="en-US" sz="1050" spc="3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문화</a:t>
            </a:r>
            <a:r>
              <a:rPr lang="en-US" altLang="ko-KR" sz="1050" spc="3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, IT </a:t>
            </a:r>
            <a:r>
              <a:rPr lang="ko-KR" altLang="en-US" sz="1050" spc="3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정보 및 </a:t>
            </a:r>
            <a:endParaRPr lang="en-US" altLang="ko-KR" sz="1050" spc="300" dirty="0" smtClean="0">
              <a:ln>
                <a:solidFill>
                  <a:schemeClr val="bg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050" spc="3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신</a:t>
            </a:r>
            <a:r>
              <a:rPr lang="en-US" altLang="ko-KR" sz="1050" spc="3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(</a:t>
            </a:r>
            <a:r>
              <a:rPr lang="ko-KR" altLang="en-US" sz="1050" spc="3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新</a:t>
            </a:r>
            <a:r>
              <a:rPr lang="en-US" altLang="ko-KR" sz="1050" spc="3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)</a:t>
            </a:r>
            <a:r>
              <a:rPr lang="ko-KR" altLang="en-US" sz="1050" spc="3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 </a:t>
            </a:r>
            <a:r>
              <a:rPr lang="ko-KR" altLang="en-US" sz="1050" spc="30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콘텐츠</a:t>
            </a:r>
            <a:r>
              <a:rPr lang="ko-KR" altLang="en-US" sz="1050" spc="3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 종합 제</a:t>
            </a:r>
            <a:r>
              <a:rPr lang="ko-KR" altLang="en-US" sz="1050" spc="3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공</a:t>
            </a:r>
            <a:endParaRPr lang="en-US" altLang="ko-KR" sz="1050" spc="300" dirty="0">
              <a:ln>
                <a:solidFill>
                  <a:schemeClr val="bg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023429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25" grpId="1"/>
      <p:bldP spid="1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847" y="1772816"/>
            <a:ext cx="7991385" cy="4956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8" name="직선 연결선 37">
            <a:extLst>
              <a:ext uri="{FF2B5EF4-FFF2-40B4-BE49-F238E27FC236}">
                <a16:creationId xmlns="" xmlns:a16="http://schemas.microsoft.com/office/drawing/2014/main" id="{A801E98C-B8E4-4DE9-8567-E0481FE77F0D}"/>
              </a:ext>
            </a:extLst>
          </p:cNvPr>
          <p:cNvCxnSpPr>
            <a:cxnSpLocks/>
          </p:cNvCxnSpPr>
          <p:nvPr/>
        </p:nvCxnSpPr>
        <p:spPr>
          <a:xfrm>
            <a:off x="3643727" y="1237763"/>
            <a:ext cx="2618115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E8A3023E-B49B-472C-8F1B-E2A37BA6203D}"/>
              </a:ext>
            </a:extLst>
          </p:cNvPr>
          <p:cNvSpPr txBox="1"/>
          <p:nvPr/>
        </p:nvSpPr>
        <p:spPr>
          <a:xfrm>
            <a:off x="1312585" y="818855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en-US" altLang="ko-KR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EARLYBIRD!</a:t>
            </a:r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39EC0C4B-12AF-418A-A61A-BC4FD6511E39}"/>
              </a:ext>
            </a:extLst>
          </p:cNvPr>
          <p:cNvSpPr txBox="1"/>
          <p:nvPr/>
        </p:nvSpPr>
        <p:spPr>
          <a:xfrm>
            <a:off x="1312585" y="1375386"/>
            <a:ext cx="7265161" cy="224291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이미 봤던 영상들과 식상한 </a:t>
            </a:r>
            <a:r>
              <a:rPr lang="ko-KR" altLang="en-US" sz="10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컨텐츠</a:t>
            </a:r>
            <a:r>
              <a:rPr lang="en-US" altLang="ko-KR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0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관심없는</a:t>
            </a: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정보들에 </a:t>
            </a:r>
            <a:r>
              <a:rPr lang="ko-KR" altLang="en-US" sz="10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둘러쌓인</a:t>
            </a: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당신만을 위한 </a:t>
            </a:r>
            <a:r>
              <a:rPr lang="ko-KR" altLang="en-US" sz="10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솔루션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</p:txBody>
      </p:sp>
      <p:sp>
        <p:nvSpPr>
          <p:cNvPr id="15" name="제목 2">
            <a:extLst>
              <a:ext uri="{FF2B5EF4-FFF2-40B4-BE49-F238E27FC236}">
                <a16:creationId xmlns="" xmlns:a16="http://schemas.microsoft.com/office/drawing/2014/main" id="{283DA773-02FC-4E4F-9CCC-920CFFD436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472" y="311339"/>
            <a:ext cx="2736751" cy="431800"/>
          </a:xfrm>
        </p:spPr>
        <p:txBody>
          <a:bodyPr/>
          <a:lstStyle/>
          <a:p>
            <a:r>
              <a:rPr lang="en-US" altLang="ko-KR" dirty="0" smtClean="0"/>
              <a:t>FOR EARLY BIRD .COM</a:t>
            </a:r>
            <a:endParaRPr lang="ko-KR" altLang="en-US" dirty="0"/>
          </a:p>
        </p:txBody>
      </p:sp>
      <p:cxnSp>
        <p:nvCxnSpPr>
          <p:cNvPr id="16" name="직선 연결선 15">
            <a:extLst>
              <a:ext uri="{FF2B5EF4-FFF2-40B4-BE49-F238E27FC236}">
                <a16:creationId xmlns="" xmlns:a16="http://schemas.microsoft.com/office/drawing/2014/main" id="{555B6C4C-A34B-4081-9CD5-A3B41ED8D264}"/>
              </a:ext>
            </a:extLst>
          </p:cNvPr>
          <p:cNvCxnSpPr>
            <a:cxnSpLocks/>
          </p:cNvCxnSpPr>
          <p:nvPr/>
        </p:nvCxnSpPr>
        <p:spPr>
          <a:xfrm>
            <a:off x="200472" y="620713"/>
            <a:ext cx="905375" cy="0"/>
          </a:xfrm>
          <a:prstGeom prst="line">
            <a:avLst/>
          </a:prstGeom>
          <a:ln w="25400">
            <a:solidFill>
              <a:srgbClr val="DA50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4" descr="early bird iconì ëí ì´ë¯¸ì§ ê²ìê²°ê³¼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-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89" y="203880"/>
            <a:ext cx="321599" cy="321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그룹 1"/>
          <p:cNvGrpSpPr/>
          <p:nvPr/>
        </p:nvGrpSpPr>
        <p:grpSpPr>
          <a:xfrm>
            <a:off x="3309373" y="2276872"/>
            <a:ext cx="3081947" cy="494927"/>
            <a:chOff x="3309373" y="2276872"/>
            <a:chExt cx="3081947" cy="494927"/>
          </a:xfrm>
        </p:grpSpPr>
        <p:sp>
          <p:nvSpPr>
            <p:cNvPr id="26" name="직사각형 25">
              <a:extLst>
                <a:ext uri="{FF2B5EF4-FFF2-40B4-BE49-F238E27FC236}">
                  <a16:creationId xmlns="" xmlns:a16="http://schemas.microsoft.com/office/drawing/2014/main" id="{5FC4256F-AE6B-4CF6-BC70-C700053A3254}"/>
                </a:ext>
              </a:extLst>
            </p:cNvPr>
            <p:cNvSpPr/>
            <p:nvPr/>
          </p:nvSpPr>
          <p:spPr>
            <a:xfrm>
              <a:off x="3515126" y="2492896"/>
              <a:ext cx="2876194" cy="27487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dist"/>
              <a:r>
                <a:rPr lang="en-US" altLang="ko-KR" sz="240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DA5054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EARLY BIRD</a:t>
              </a:r>
              <a:endPara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DA505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pic>
          <p:nvPicPr>
            <p:cNvPr id="20" name="Picture 4" descr="early bird icon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6" cstate="print">
              <a:duotone>
                <a:prstClr val="black"/>
                <a:srgbClr val="FF0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09373" y="2276872"/>
              <a:ext cx="321599" cy="3215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1" name="직선 연결선 20">
              <a:extLst>
                <a:ext uri="{FF2B5EF4-FFF2-40B4-BE49-F238E27FC236}">
                  <a16:creationId xmlns="" xmlns:a16="http://schemas.microsoft.com/office/drawing/2014/main" id="{555B6C4C-A34B-4081-9CD5-A3B41ED8D264}"/>
                </a:ext>
              </a:extLst>
            </p:cNvPr>
            <p:cNvCxnSpPr>
              <a:cxnSpLocks/>
            </p:cNvCxnSpPr>
            <p:nvPr/>
          </p:nvCxnSpPr>
          <p:spPr>
            <a:xfrm>
              <a:off x="3518288" y="2771799"/>
              <a:ext cx="2869870" cy="0"/>
            </a:xfrm>
            <a:prstGeom prst="line">
              <a:avLst/>
            </a:prstGeom>
            <a:ln w="25400">
              <a:solidFill>
                <a:srgbClr val="DA505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100000" l="0" r="100000">
                        <a14:foregroundMark x1="29030" y1="26979" x2="17214" y2="20430"/>
                        <a14:foregroundMark x1="69562" y1="20821" x2="79421" y2="31378"/>
                        <a14:foregroundMark x1="89906" y1="49365" x2="93349" y2="99609"/>
                        <a14:foregroundMark x1="85994" y1="96774" x2="94679" y2="96481"/>
                        <a14:foregroundMark x1="33725" y1="16422" x2="43818" y2="36950"/>
                        <a14:foregroundMark x1="3912" y1="19844" x2="17449" y2="33822"/>
                        <a14:foregroundMark x1="6025" y1="23167" x2="19171" y2="21994"/>
                        <a14:foregroundMark x1="41471" y1="27566" x2="68153" y2="16227"/>
                        <a14:foregroundMark x1="38341" y1="26295" x2="49609" y2="15738"/>
                        <a14:foregroundMark x1="63772" y1="26588" x2="69327" y2="16911"/>
                        <a14:foregroundMark x1="84820" y1="26784" x2="88498" y2="15934"/>
                        <a14:foregroundMark x1="77700" y1="27077" x2="79969" y2="17889"/>
                        <a14:foregroundMark x1="92567" y1="24633" x2="94679" y2="17107"/>
                        <a14:backgroundMark x1="469" y1="98" x2="0" y2="3128"/>
                        <a14:backgroundMark x1="19249" y1="98" x2="19718" y2="273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3844" y="1757302"/>
            <a:ext cx="4675444" cy="3742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84662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4.44444E-6 L 0.01763 0.07939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81" y="3958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8367 0.26486 L 0.04728 0.08651 " pathEditMode="relative" rAng="0" ptsTypes="AA">
                                      <p:cBhvr>
                                        <p:cTn id="21" dur="10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40" y="-892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="" xmlns:a16="http://schemas.microsoft.com/office/drawing/2014/main" id="{283DA773-02FC-4E4F-9CCC-920CFFD436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472" y="311339"/>
            <a:ext cx="2736751" cy="431800"/>
          </a:xfrm>
        </p:spPr>
        <p:txBody>
          <a:bodyPr/>
          <a:lstStyle/>
          <a:p>
            <a:r>
              <a:rPr lang="en-US" altLang="ko-KR" dirty="0" smtClean="0"/>
              <a:t>FOR EARLY BIRD .COM</a:t>
            </a:r>
            <a:endParaRPr lang="ko-KR" altLang="en-US" dirty="0"/>
          </a:p>
        </p:txBody>
      </p:sp>
      <p:cxnSp>
        <p:nvCxnSpPr>
          <p:cNvPr id="34" name="직선 연결선 33">
            <a:extLst>
              <a:ext uri="{FF2B5EF4-FFF2-40B4-BE49-F238E27FC236}">
                <a16:creationId xmlns="" xmlns:a16="http://schemas.microsoft.com/office/drawing/2014/main" id="{555B6C4C-A34B-4081-9CD5-A3B41ED8D264}"/>
              </a:ext>
            </a:extLst>
          </p:cNvPr>
          <p:cNvCxnSpPr>
            <a:cxnSpLocks/>
          </p:cNvCxnSpPr>
          <p:nvPr/>
        </p:nvCxnSpPr>
        <p:spPr>
          <a:xfrm>
            <a:off x="200472" y="620713"/>
            <a:ext cx="905375" cy="0"/>
          </a:xfrm>
          <a:prstGeom prst="line">
            <a:avLst/>
          </a:prstGeom>
          <a:ln w="25400">
            <a:solidFill>
              <a:srgbClr val="DA50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>
            <a:extLst>
              <a:ext uri="{FF2B5EF4-FFF2-40B4-BE49-F238E27FC236}">
                <a16:creationId xmlns="" xmlns:a16="http://schemas.microsoft.com/office/drawing/2014/main" id="{CAA76509-3428-4D0F-8C0D-33A95527E6B1}"/>
              </a:ext>
            </a:extLst>
          </p:cNvPr>
          <p:cNvSpPr/>
          <p:nvPr/>
        </p:nvSpPr>
        <p:spPr>
          <a:xfrm>
            <a:off x="220146" y="1320833"/>
            <a:ext cx="9505950" cy="4693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11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+mn-ea"/>
              </a:rPr>
              <a:t>팀장</a:t>
            </a:r>
            <a:r>
              <a:rPr lang="ko-KR" altLang="en-US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+mn-ea"/>
              </a:rPr>
              <a:t>의</a:t>
            </a:r>
            <a:r>
              <a:rPr lang="ko-KR" altLang="en-US" sz="11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+mn-ea"/>
              </a:rPr>
              <a:t> 거친 생각과 불안한 민혁이의 눈빛</a:t>
            </a:r>
            <a:r>
              <a:rPr lang="en-US" altLang="ko-KR" sz="11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+mn-ea"/>
              </a:rPr>
              <a:t>, </a:t>
            </a:r>
            <a:r>
              <a:rPr lang="ko-KR" altLang="en-US" sz="11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+mn-ea"/>
              </a:rPr>
              <a:t>그걸 지켜보는 근태</a:t>
            </a:r>
            <a:endParaRPr lang="en-US" altLang="ko-KR" sz="1100" dirty="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+mn-ea"/>
            </a:endParaRPr>
          </a:p>
          <a:p>
            <a:pPr algn="ctr">
              <a:spcAft>
                <a:spcPts val="300"/>
              </a:spcAft>
              <a:buSzPct val="80000"/>
            </a:pPr>
            <a:r>
              <a:rPr lang="ko-KR" altLang="en-US" sz="11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+mn-ea"/>
              </a:rPr>
              <a:t>그건 아마도 전쟁 같은 조별과제</a:t>
            </a:r>
            <a:endParaRPr lang="en-US" altLang="ko-KR" sz="1100" dirty="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+mn-ea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="" xmlns:a16="http://schemas.microsoft.com/office/drawing/2014/main" id="{A801E98C-B8E4-4DE9-8567-E0481FE77F0D}"/>
              </a:ext>
            </a:extLst>
          </p:cNvPr>
          <p:cNvCxnSpPr>
            <a:cxnSpLocks/>
          </p:cNvCxnSpPr>
          <p:nvPr/>
        </p:nvCxnSpPr>
        <p:spPr>
          <a:xfrm>
            <a:off x="3643727" y="1237763"/>
            <a:ext cx="2618115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E8A3023E-B49B-472C-8F1B-E2A37BA6203D}"/>
              </a:ext>
            </a:extLst>
          </p:cNvPr>
          <p:cNvSpPr txBox="1"/>
          <p:nvPr/>
        </p:nvSpPr>
        <p:spPr>
          <a:xfrm>
            <a:off x="1312585" y="818855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팀원 소개</a:t>
            </a:r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pic>
        <p:nvPicPr>
          <p:cNvPr id="23" name="Picture 4" descr="early bird iconì ëí ì´ë¯¸ì§ ê²ìê²°ê³¼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-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89" y="203880"/>
            <a:ext cx="321599" cy="321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Oval 23">
            <a:extLst>
              <a:ext uri="{FF2B5EF4-FFF2-40B4-BE49-F238E27FC236}">
                <a16:creationId xmlns="" xmlns:a16="http://schemas.microsoft.com/office/drawing/2014/main" id="{D04BD262-CC54-4CB4-A5E6-6153F7EEA9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9718" y="2194917"/>
            <a:ext cx="2227070" cy="3875763"/>
          </a:xfrm>
          <a:prstGeom prst="rect">
            <a:avLst/>
          </a:prstGeom>
          <a:gradFill>
            <a:gsLst>
              <a:gs pos="42000">
                <a:schemeClr val="bg1">
                  <a:lumMod val="99000"/>
                </a:schemeClr>
              </a:gs>
              <a:gs pos="100000">
                <a:schemeClr val="bg1">
                  <a:lumMod val="95000"/>
                </a:schemeClr>
              </a:gs>
            </a:gsLst>
            <a:lin ang="2700000" scaled="1"/>
          </a:gradFill>
          <a:ln w="3175">
            <a:noFill/>
          </a:ln>
          <a:effectLst>
            <a:outerShdw blurRad="4445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0" rtlCol="0" anchor="t"/>
          <a:lstStyle/>
          <a:p>
            <a:pPr algn="ctr"/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  <a:p>
            <a:pPr algn="ctr"/>
            <a:endParaRPr lang="en-US" altLang="ko-KR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200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김채열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alpha val="66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  <a:p>
            <a:pPr algn="ctr"/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  <a:p>
            <a:pPr algn="ctr"/>
            <a:r>
              <a:rPr lang="ko-KR" altLang="en-US" sz="10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>
                    <a:alpha val="7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직책 </a:t>
            </a:r>
            <a:r>
              <a:rPr lang="en-US" altLang="ko-KR" sz="10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>
                    <a:alpha val="7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: </a:t>
            </a:r>
            <a:r>
              <a:rPr lang="ko-KR" altLang="en-US" sz="10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>
                    <a:alpha val="7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매니</a:t>
            </a:r>
            <a:r>
              <a:rPr lang="ko-KR" altLang="en-US" sz="1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>
                    <a:alpha val="7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저</a:t>
            </a:r>
            <a:endParaRPr lang="en-US" altLang="ko-KR" sz="1000" dirty="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>
                  <a:alpha val="70000"/>
                </a:srgb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  <a:p>
            <a:pPr algn="ctr"/>
            <a:r>
              <a:rPr lang="ko-KR" altLang="en-US" sz="10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>
                    <a:alpha val="7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특징 </a:t>
            </a:r>
            <a:r>
              <a:rPr lang="en-US" altLang="ko-KR" sz="10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>
                    <a:alpha val="7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: </a:t>
            </a:r>
            <a:r>
              <a:rPr lang="ko-KR" altLang="en-US" sz="10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>
                    <a:alpha val="7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오지랖</a:t>
            </a:r>
            <a:endParaRPr lang="en-US" altLang="ko-KR" sz="1000" dirty="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>
                  <a:alpha val="70000"/>
                </a:srgb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  <a:p>
            <a:pPr algn="ctr"/>
            <a:r>
              <a:rPr lang="ko-KR" altLang="en-US" sz="100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>
                    <a:alpha val="7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맡은</a:t>
            </a:r>
            <a:r>
              <a:rPr lang="ko-KR" altLang="en-US" sz="10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>
                    <a:alpha val="7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일</a:t>
            </a:r>
            <a:r>
              <a:rPr lang="ko-KR" altLang="en-US" sz="10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>
                    <a:alpha val="7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 </a:t>
            </a:r>
            <a:r>
              <a:rPr lang="en-US" altLang="ko-KR" sz="10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>
                    <a:alpha val="7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: </a:t>
            </a:r>
            <a:r>
              <a:rPr lang="ko-KR" altLang="en-US" sz="10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>
                    <a:alpha val="7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잔소리</a:t>
            </a:r>
            <a:endParaRPr lang="en-US" altLang="ko-KR" sz="1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>
                  <a:alpha val="70000"/>
                </a:srgb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</p:txBody>
      </p:sp>
      <p:sp>
        <p:nvSpPr>
          <p:cNvPr id="39" name="직사각형 125">
            <a:extLst>
              <a:ext uri="{FF2B5EF4-FFF2-40B4-BE49-F238E27FC236}">
                <a16:creationId xmlns="" xmlns:a16="http://schemas.microsoft.com/office/drawing/2014/main" id="{6B375CE9-A09E-46C9-8674-D2539ACBCC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3253" y="2026940"/>
            <a:ext cx="360000" cy="360000"/>
          </a:xfrm>
          <a:prstGeom prst="rect">
            <a:avLst/>
          </a:prstGeom>
          <a:solidFill>
            <a:srgbClr val="DA5054"/>
          </a:solidFill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01</a:t>
            </a: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="" xmlns:a16="http://schemas.microsoft.com/office/drawing/2014/main" id="{21D7515E-114D-401D-9BAB-B95A670BEBFA}"/>
              </a:ext>
            </a:extLst>
          </p:cNvPr>
          <p:cNvCxnSpPr>
            <a:cxnSpLocks/>
          </p:cNvCxnSpPr>
          <p:nvPr/>
        </p:nvCxnSpPr>
        <p:spPr>
          <a:xfrm>
            <a:off x="1353195" y="2996952"/>
            <a:ext cx="1325120" cy="0"/>
          </a:xfrm>
          <a:prstGeom prst="line">
            <a:avLst/>
          </a:prstGeom>
          <a:ln w="12700">
            <a:solidFill>
              <a:schemeClr val="bg1">
                <a:lumMod val="8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Oval 23">
            <a:extLst>
              <a:ext uri="{FF2B5EF4-FFF2-40B4-BE49-F238E27FC236}">
                <a16:creationId xmlns="" xmlns:a16="http://schemas.microsoft.com/office/drawing/2014/main" id="{81FB5C46-4820-466C-A2B2-0408BEDF49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9586" y="2194917"/>
            <a:ext cx="2227070" cy="3875763"/>
          </a:xfrm>
          <a:prstGeom prst="rect">
            <a:avLst/>
          </a:prstGeom>
          <a:gradFill>
            <a:gsLst>
              <a:gs pos="42000">
                <a:schemeClr val="bg1">
                  <a:lumMod val="99000"/>
                </a:schemeClr>
              </a:gs>
              <a:gs pos="100000">
                <a:schemeClr val="bg1">
                  <a:lumMod val="95000"/>
                </a:schemeClr>
              </a:gs>
            </a:gsLst>
            <a:lin ang="2700000" scaled="1"/>
          </a:gradFill>
          <a:ln w="3175">
            <a:noFill/>
          </a:ln>
          <a:effectLst>
            <a:outerShdw blurRad="4445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0" rtlCol="0" anchor="t"/>
          <a:lstStyle/>
          <a:p>
            <a:pPr algn="ctr"/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  <a:p>
            <a:pPr algn="ctr"/>
            <a:endParaRPr lang="en-US" altLang="ko-KR" sz="7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  <a:p>
            <a:pPr algn="ctr"/>
            <a:r>
              <a:rPr lang="ko-KR" altLang="en-US" sz="20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김근태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  <a:p>
            <a:pPr algn="ctr"/>
            <a:endParaRPr lang="en-US" altLang="ko-KR" sz="1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  <a:p>
            <a:pPr algn="ctr"/>
            <a:r>
              <a:rPr lang="ko-KR" altLang="en-US" sz="10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>
                    <a:alpha val="7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직책 </a:t>
            </a:r>
            <a:r>
              <a:rPr lang="en-US" altLang="ko-KR" sz="10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>
                    <a:alpha val="7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: </a:t>
            </a:r>
            <a:r>
              <a:rPr lang="ko-KR" altLang="en-US" sz="10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>
                    <a:alpha val="7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엔지니어</a:t>
            </a:r>
            <a:endParaRPr lang="en-US" altLang="ko-KR" sz="1000" dirty="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>
                  <a:alpha val="70000"/>
                </a:srgb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  <a:p>
            <a:pPr algn="ctr"/>
            <a:r>
              <a:rPr lang="ko-KR" altLang="en-US" sz="10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>
                    <a:alpha val="7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특징 </a:t>
            </a:r>
            <a:r>
              <a:rPr lang="en-US" altLang="ko-KR" sz="10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>
                    <a:alpha val="7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: </a:t>
            </a:r>
            <a:r>
              <a:rPr lang="ko-KR" altLang="en-US" sz="10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>
                    <a:alpha val="7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따분함</a:t>
            </a:r>
            <a:endParaRPr lang="en-US" altLang="ko-KR" sz="1000" dirty="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>
                  <a:alpha val="70000"/>
                </a:srgb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  <a:p>
            <a:pPr algn="ctr"/>
            <a:r>
              <a:rPr lang="ko-KR" altLang="en-US" sz="100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>
                    <a:alpha val="7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맡</a:t>
            </a:r>
            <a:r>
              <a:rPr lang="ko-KR" altLang="en-US" sz="10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>
                    <a:alpha val="7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은</a:t>
            </a:r>
            <a:r>
              <a:rPr lang="ko-KR" altLang="en-US" sz="100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>
                    <a:alpha val="7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일</a:t>
            </a:r>
            <a:r>
              <a:rPr lang="ko-KR" altLang="en-US" sz="10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>
                    <a:alpha val="7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 </a:t>
            </a:r>
            <a:r>
              <a:rPr lang="en-US" altLang="ko-KR" sz="10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>
                    <a:alpha val="7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: </a:t>
            </a:r>
            <a:r>
              <a:rPr lang="ko-KR" altLang="en-US" sz="10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>
                    <a:alpha val="7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감시</a:t>
            </a:r>
            <a:endParaRPr lang="en-US" altLang="ko-KR" sz="1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>
                  <a:alpha val="70000"/>
                </a:srgb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</p:txBody>
      </p:sp>
      <p:sp>
        <p:nvSpPr>
          <p:cNvPr id="40" name="직사각형 125">
            <a:extLst>
              <a:ext uri="{FF2B5EF4-FFF2-40B4-BE49-F238E27FC236}">
                <a16:creationId xmlns="" xmlns:a16="http://schemas.microsoft.com/office/drawing/2014/main" id="{0F73AF72-4430-463C-B20C-F5C8BC106E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93121" y="2026940"/>
            <a:ext cx="360000" cy="360000"/>
          </a:xfrm>
          <a:prstGeom prst="rect">
            <a:avLst/>
          </a:prstGeom>
          <a:solidFill>
            <a:srgbClr val="DA5054"/>
          </a:solidFill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>
              <a:tabLst>
                <a:tab pos="1079500" algn="l"/>
                <a:tab pos="1701800" algn="l"/>
              </a:tabLst>
            </a:pP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02</a:t>
            </a:r>
          </a:p>
        </p:txBody>
      </p:sp>
      <p:cxnSp>
        <p:nvCxnSpPr>
          <p:cNvPr id="53" name="직선 연결선 52">
            <a:extLst>
              <a:ext uri="{FF2B5EF4-FFF2-40B4-BE49-F238E27FC236}">
                <a16:creationId xmlns="" xmlns:a16="http://schemas.microsoft.com/office/drawing/2014/main" id="{FFA0FAE0-F217-4917-87B4-C76F4877B93E}"/>
              </a:ext>
            </a:extLst>
          </p:cNvPr>
          <p:cNvCxnSpPr>
            <a:cxnSpLocks/>
          </p:cNvCxnSpPr>
          <p:nvPr/>
        </p:nvCxnSpPr>
        <p:spPr>
          <a:xfrm>
            <a:off x="4517311" y="2996952"/>
            <a:ext cx="941416" cy="0"/>
          </a:xfrm>
          <a:prstGeom prst="line">
            <a:avLst/>
          </a:prstGeom>
          <a:ln w="12700">
            <a:solidFill>
              <a:schemeClr val="bg1">
                <a:lumMod val="8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23">
            <a:extLst>
              <a:ext uri="{FF2B5EF4-FFF2-40B4-BE49-F238E27FC236}">
                <a16:creationId xmlns="" xmlns:a16="http://schemas.microsoft.com/office/drawing/2014/main" id="{6DF5D556-9F63-449C-BC52-15F2B36A89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29454" y="2194917"/>
            <a:ext cx="2227070" cy="3875763"/>
          </a:xfrm>
          <a:prstGeom prst="rect">
            <a:avLst/>
          </a:prstGeom>
          <a:gradFill>
            <a:gsLst>
              <a:gs pos="42000">
                <a:schemeClr val="bg1">
                  <a:lumMod val="99000"/>
                </a:schemeClr>
              </a:gs>
              <a:gs pos="100000">
                <a:schemeClr val="bg1">
                  <a:lumMod val="95000"/>
                </a:schemeClr>
              </a:gs>
            </a:gsLst>
            <a:lin ang="2700000" scaled="1"/>
          </a:gradFill>
          <a:ln w="3175">
            <a:noFill/>
          </a:ln>
          <a:effectLst>
            <a:outerShdw blurRad="4445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0" rtlCol="0" anchor="t"/>
          <a:lstStyle/>
          <a:p>
            <a:pPr algn="ctr"/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  <a:p>
            <a:pPr algn="ctr"/>
            <a:endParaRPr lang="en-US" altLang="ko-KR" sz="7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  <a:p>
            <a:pPr algn="ctr"/>
            <a:r>
              <a:rPr lang="ko-KR" altLang="en-US" sz="20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장민혁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endParaRPr lang="en-US" altLang="ko-KR" sz="300" dirty="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  <a:p>
            <a:pPr algn="ctr"/>
            <a:endParaRPr lang="en-US" altLang="ko-KR" sz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  <a:p>
            <a:pPr algn="ctr"/>
            <a:endParaRPr lang="en-US" altLang="ko-KR" sz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  <a:p>
            <a:pPr algn="ctr"/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  <a:p>
            <a:pPr algn="ctr"/>
            <a:r>
              <a:rPr lang="ko-KR" altLang="en-US" sz="10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>
                    <a:alpha val="7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직책 </a:t>
            </a:r>
            <a:r>
              <a:rPr lang="en-US" altLang="ko-KR" sz="10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>
                    <a:alpha val="7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: </a:t>
            </a:r>
            <a:r>
              <a:rPr lang="ko-KR" altLang="en-US" sz="10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>
                    <a:alpha val="7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엔지니</a:t>
            </a:r>
            <a:r>
              <a:rPr lang="ko-KR" altLang="en-US" sz="1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>
                    <a:alpha val="7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어</a:t>
            </a:r>
            <a:endParaRPr lang="en-US" altLang="ko-KR" sz="1000" dirty="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>
                  <a:alpha val="70000"/>
                </a:srgb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  <a:p>
            <a:pPr algn="ctr"/>
            <a:r>
              <a:rPr lang="ko-KR" altLang="en-US" sz="10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>
                    <a:alpha val="7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특징 </a:t>
            </a:r>
            <a:r>
              <a:rPr lang="en-US" altLang="ko-KR" sz="10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>
                    <a:alpha val="7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: DOL-</a:t>
            </a:r>
            <a:r>
              <a:rPr lang="en-US" altLang="ko-KR" sz="100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>
                    <a:alpha val="7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i</a:t>
            </a:r>
            <a:endParaRPr lang="en-US" altLang="ko-KR" sz="1000" dirty="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>
                  <a:alpha val="70000"/>
                </a:srgb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  <a:p>
            <a:pPr algn="ctr"/>
            <a:r>
              <a:rPr lang="ko-KR" altLang="en-US" sz="100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>
                    <a:alpha val="7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맡</a:t>
            </a:r>
            <a:r>
              <a:rPr lang="ko-KR" altLang="en-US" sz="10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>
                    <a:alpha val="7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은</a:t>
            </a:r>
            <a:r>
              <a:rPr lang="ko-KR" altLang="en-US" sz="100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>
                    <a:alpha val="7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일</a:t>
            </a:r>
            <a:r>
              <a:rPr lang="ko-KR" altLang="en-US" sz="10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>
                    <a:alpha val="7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 </a:t>
            </a:r>
            <a:r>
              <a:rPr lang="en-US" altLang="ko-KR" sz="10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>
                    <a:alpha val="7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: </a:t>
            </a:r>
            <a:r>
              <a:rPr lang="ko-KR" altLang="en-US" sz="10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>
                    <a:alpha val="7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친목도모</a:t>
            </a:r>
            <a:endParaRPr lang="en-US" altLang="ko-KR" sz="1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>
                  <a:alpha val="70000"/>
                </a:srgb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</p:txBody>
      </p:sp>
      <p:sp>
        <p:nvSpPr>
          <p:cNvPr id="41" name="직사각형 125">
            <a:extLst>
              <a:ext uri="{FF2B5EF4-FFF2-40B4-BE49-F238E27FC236}">
                <a16:creationId xmlns="" xmlns:a16="http://schemas.microsoft.com/office/drawing/2014/main" id="{2FA7A672-DCB8-4475-8E56-BFA7272EF7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62989" y="2032203"/>
            <a:ext cx="360000" cy="349475"/>
          </a:xfrm>
          <a:prstGeom prst="rect">
            <a:avLst/>
          </a:prstGeom>
          <a:solidFill>
            <a:srgbClr val="DA5054"/>
          </a:solidFill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>
              <a:tabLst>
                <a:tab pos="1079500" algn="l"/>
                <a:tab pos="1701800" algn="l"/>
              </a:tabLst>
            </a:pP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03</a:t>
            </a:r>
          </a:p>
        </p:txBody>
      </p:sp>
      <p:cxnSp>
        <p:nvCxnSpPr>
          <p:cNvPr id="55" name="직선 연결선 54">
            <a:extLst>
              <a:ext uri="{FF2B5EF4-FFF2-40B4-BE49-F238E27FC236}">
                <a16:creationId xmlns="" xmlns:a16="http://schemas.microsoft.com/office/drawing/2014/main" id="{297F5E37-3568-473D-8A33-F16A97602BB2}"/>
              </a:ext>
            </a:extLst>
          </p:cNvPr>
          <p:cNvCxnSpPr>
            <a:cxnSpLocks/>
          </p:cNvCxnSpPr>
          <p:nvPr/>
        </p:nvCxnSpPr>
        <p:spPr>
          <a:xfrm>
            <a:off x="7589456" y="2996952"/>
            <a:ext cx="707301" cy="0"/>
          </a:xfrm>
          <a:prstGeom prst="line">
            <a:avLst/>
          </a:prstGeom>
          <a:ln w="12700">
            <a:solidFill>
              <a:schemeClr val="bg1">
                <a:lumMod val="8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1" name="Picture 3" descr="C:\Users\vip\Desktop\asd음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359" t="10062" b="21825"/>
          <a:stretch/>
        </p:blipFill>
        <p:spPr bwMode="auto">
          <a:xfrm>
            <a:off x="1070679" y="3965167"/>
            <a:ext cx="1890152" cy="18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vip\Google 드라이브\Path of Pro\KimGeunTae\20190704_192625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9837" y="3929167"/>
            <a:ext cx="1986569" cy="19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vip\Google 드라이브\Path of Pro\JangMinHyeok\KakaoTalk_20190704_192222737.jpg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231" t="25648" r="1" b="20684"/>
          <a:stretch/>
        </p:blipFill>
        <p:spPr bwMode="auto">
          <a:xfrm>
            <a:off x="7007738" y="3877331"/>
            <a:ext cx="1870502" cy="2047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0115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9C15A7E8-BC8E-4680-98DA-66D2DBD19859}"/>
              </a:ext>
            </a:extLst>
          </p:cNvPr>
          <p:cNvSpPr txBox="1"/>
          <p:nvPr/>
        </p:nvSpPr>
        <p:spPr>
          <a:xfrm>
            <a:off x="1312585" y="818855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그래서</a:t>
            </a:r>
            <a:r>
              <a:rPr lang="en-US" altLang="ko-KR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, </a:t>
            </a:r>
            <a:r>
              <a:rPr lang="ko-KR" altLang="en-US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어디까지 했는데</a:t>
            </a:r>
            <a:r>
              <a:rPr lang="en-US" altLang="ko-KR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?</a:t>
            </a:r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CE28190E-A4C1-4F6D-8ABE-43CE8BFB8E28}"/>
              </a:ext>
            </a:extLst>
          </p:cNvPr>
          <p:cNvSpPr txBox="1"/>
          <p:nvPr/>
        </p:nvSpPr>
        <p:spPr>
          <a:xfrm>
            <a:off x="1312585" y="1375386"/>
            <a:ext cx="7265161" cy="224291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10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조별과제의 참혹한 현실과 이를 반영하는 처참한 과제 진행률을 </a:t>
            </a:r>
            <a:r>
              <a:rPr lang="ko-KR" altLang="en-US" sz="105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낱낱히</a:t>
            </a:r>
            <a:r>
              <a:rPr lang="ko-KR" altLang="en-US" sz="10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 파헤치는 시간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="" xmlns:a16="http://schemas.microsoft.com/office/drawing/2014/main" id="{CE2E7F0F-C67A-4F04-A564-1AF6306823E3}"/>
              </a:ext>
            </a:extLst>
          </p:cNvPr>
          <p:cNvCxnSpPr>
            <a:cxnSpLocks/>
          </p:cNvCxnSpPr>
          <p:nvPr/>
        </p:nvCxnSpPr>
        <p:spPr>
          <a:xfrm>
            <a:off x="3652087" y="1253047"/>
            <a:ext cx="258504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2">
            <a:extLst>
              <a:ext uri="{FF2B5EF4-FFF2-40B4-BE49-F238E27FC236}">
                <a16:creationId xmlns="" xmlns:a16="http://schemas.microsoft.com/office/drawing/2014/main" id="{283DA773-02FC-4E4F-9CCC-920CFFD43648}"/>
              </a:ext>
            </a:extLst>
          </p:cNvPr>
          <p:cNvSpPr txBox="1">
            <a:spLocks/>
          </p:cNvSpPr>
          <p:nvPr/>
        </p:nvSpPr>
        <p:spPr>
          <a:xfrm>
            <a:off x="200472" y="311339"/>
            <a:ext cx="2736751" cy="43180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1050" b="1" kern="1200" spc="-6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+mj-cs"/>
              </a:defRPr>
            </a:lvl1pPr>
          </a:lstStyle>
          <a:p>
            <a:r>
              <a:rPr lang="en-US" altLang="ko-KR" smtClean="0"/>
              <a:t>FOR EARLY BIRD .COM</a:t>
            </a:r>
            <a:endParaRPr lang="ko-KR" altLang="en-US" dirty="0"/>
          </a:p>
        </p:txBody>
      </p:sp>
      <p:cxnSp>
        <p:nvCxnSpPr>
          <p:cNvPr id="32" name="직선 연결선 31">
            <a:extLst>
              <a:ext uri="{FF2B5EF4-FFF2-40B4-BE49-F238E27FC236}">
                <a16:creationId xmlns="" xmlns:a16="http://schemas.microsoft.com/office/drawing/2014/main" id="{555B6C4C-A34B-4081-9CD5-A3B41ED8D264}"/>
              </a:ext>
            </a:extLst>
          </p:cNvPr>
          <p:cNvCxnSpPr>
            <a:cxnSpLocks/>
          </p:cNvCxnSpPr>
          <p:nvPr/>
        </p:nvCxnSpPr>
        <p:spPr>
          <a:xfrm>
            <a:off x="200472" y="620713"/>
            <a:ext cx="905375" cy="0"/>
          </a:xfrm>
          <a:prstGeom prst="line">
            <a:avLst/>
          </a:prstGeom>
          <a:ln w="25400">
            <a:solidFill>
              <a:srgbClr val="DA50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4" descr="early bird iconì ëí ì´ë¯¸ì§ ê²ìê²°ê³¼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-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89" y="203880"/>
            <a:ext cx="321599" cy="321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직사각형 47"/>
          <p:cNvSpPr/>
          <p:nvPr/>
        </p:nvSpPr>
        <p:spPr>
          <a:xfrm>
            <a:off x="677000" y="1920301"/>
            <a:ext cx="2447720" cy="4616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dist"/>
            <a:r>
              <a:rPr lang="ko-KR" altLang="en-US" sz="32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현재 진행상황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653159" y="2591238"/>
            <a:ext cx="8702318" cy="3646074"/>
            <a:chOff x="857172" y="2625912"/>
            <a:chExt cx="8702318" cy="3646074"/>
          </a:xfrm>
        </p:grpSpPr>
        <p:sp>
          <p:nvSpPr>
            <p:cNvPr id="51" name="Rectangle 1">
              <a:extLst>
                <a:ext uri="{FF2B5EF4-FFF2-40B4-BE49-F238E27FC236}">
                  <a16:creationId xmlns:lc="http://schemas.openxmlformats.org/drawingml/2006/lockedCanvas" xmlns:a16="http://schemas.microsoft.com/office/drawing/2014/main" xmlns="" id="{C437C957-0DF7-4FD5-8CBB-F6C679D3A184}"/>
                </a:ext>
              </a:extLst>
            </p:cNvPr>
            <p:cNvSpPr/>
            <p:nvPr/>
          </p:nvSpPr>
          <p:spPr>
            <a:xfrm>
              <a:off x="1639583" y="4305166"/>
              <a:ext cx="1568806" cy="30751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6" name="Rectangle 2">
              <a:extLst>
                <a:ext uri="{FF2B5EF4-FFF2-40B4-BE49-F238E27FC236}">
                  <a16:creationId xmlns:lc="http://schemas.openxmlformats.org/drawingml/2006/lockedCanvas" xmlns:a16="http://schemas.microsoft.com/office/drawing/2014/main" xmlns="" id="{66B7452E-C539-4344-B84D-7F23C0AF85E8}"/>
                </a:ext>
              </a:extLst>
            </p:cNvPr>
            <p:cNvSpPr/>
            <p:nvPr/>
          </p:nvSpPr>
          <p:spPr>
            <a:xfrm>
              <a:off x="3211078" y="4305166"/>
              <a:ext cx="1568806" cy="30751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7" name="Rectangle 3">
              <a:extLst>
                <a:ext uri="{FF2B5EF4-FFF2-40B4-BE49-F238E27FC236}">
                  <a16:creationId xmlns:lc="http://schemas.openxmlformats.org/drawingml/2006/lockedCanvas" xmlns:a16="http://schemas.microsoft.com/office/drawing/2014/main" xmlns="" id="{3402313A-9CA1-47CD-BC8A-0E489B441E56}"/>
                </a:ext>
              </a:extLst>
            </p:cNvPr>
            <p:cNvSpPr/>
            <p:nvPr/>
          </p:nvSpPr>
          <p:spPr>
            <a:xfrm>
              <a:off x="4788337" y="4305166"/>
              <a:ext cx="1568806" cy="30751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8" name="Rectangle 4">
              <a:extLst>
                <a:ext uri="{FF2B5EF4-FFF2-40B4-BE49-F238E27FC236}">
                  <a16:creationId xmlns:lc="http://schemas.openxmlformats.org/drawingml/2006/lockedCanvas" xmlns:a16="http://schemas.microsoft.com/office/drawing/2014/main" xmlns="" id="{9001C4F7-7974-4B9B-83CD-17256F6F10C5}"/>
                </a:ext>
              </a:extLst>
            </p:cNvPr>
            <p:cNvSpPr/>
            <p:nvPr/>
          </p:nvSpPr>
          <p:spPr>
            <a:xfrm>
              <a:off x="6358294" y="4305166"/>
              <a:ext cx="1568806" cy="30751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9" name="Rectangle 5">
              <a:extLst>
                <a:ext uri="{FF2B5EF4-FFF2-40B4-BE49-F238E27FC236}">
                  <a16:creationId xmlns:lc="http://schemas.openxmlformats.org/drawingml/2006/lockedCanvas" xmlns:a16="http://schemas.microsoft.com/office/drawing/2014/main" xmlns="" id="{3A73D6F2-2912-44AE-8568-67DDBF8BC827}"/>
                </a:ext>
              </a:extLst>
            </p:cNvPr>
            <p:cNvSpPr/>
            <p:nvPr/>
          </p:nvSpPr>
          <p:spPr>
            <a:xfrm>
              <a:off x="7940485" y="4305166"/>
              <a:ext cx="1568806" cy="30751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62" name="Round Same Side Corner Rectangle 39">
              <a:extLst>
                <a:ext uri="{FF2B5EF4-FFF2-40B4-BE49-F238E27FC236}">
                  <a16:creationId xmlns:lc="http://schemas.openxmlformats.org/drawingml/2006/lockedCanvas" xmlns:a16="http://schemas.microsoft.com/office/drawing/2014/main" xmlns="" id="{1658FCCC-7E0A-44A9-8FE5-BE06244AD43E}"/>
                </a:ext>
              </a:extLst>
            </p:cNvPr>
            <p:cNvSpPr/>
            <p:nvPr/>
          </p:nvSpPr>
          <p:spPr>
            <a:xfrm rot="18900000">
              <a:off x="8770498" y="4064552"/>
              <a:ext cx="788992" cy="788738"/>
            </a:xfrm>
            <a:custGeom>
              <a:avLst/>
              <a:gdLst/>
              <a:ahLst/>
              <a:cxnLst/>
              <a:rect l="l" t="t" r="r" b="b"/>
              <a:pathLst>
                <a:path w="923370" h="923370">
                  <a:moveTo>
                    <a:pt x="870649" y="52721"/>
                  </a:moveTo>
                  <a:cubicBezTo>
                    <a:pt x="903223" y="85294"/>
                    <a:pt x="923370" y="130294"/>
                    <a:pt x="923370" y="180000"/>
                  </a:cubicBezTo>
                  <a:lnTo>
                    <a:pt x="923370" y="914399"/>
                  </a:lnTo>
                  <a:lnTo>
                    <a:pt x="914399" y="914399"/>
                  </a:lnTo>
                  <a:lnTo>
                    <a:pt x="914399" y="923370"/>
                  </a:lnTo>
                  <a:lnTo>
                    <a:pt x="180000" y="923370"/>
                  </a:lnTo>
                  <a:cubicBezTo>
                    <a:pt x="80589" y="923370"/>
                    <a:pt x="0" y="842781"/>
                    <a:pt x="0" y="743370"/>
                  </a:cubicBezTo>
                  <a:cubicBezTo>
                    <a:pt x="0" y="643959"/>
                    <a:pt x="80589" y="563370"/>
                    <a:pt x="179999" y="563370"/>
                  </a:cubicBezTo>
                  <a:lnTo>
                    <a:pt x="563370" y="563370"/>
                  </a:lnTo>
                  <a:lnTo>
                    <a:pt x="563370" y="180000"/>
                  </a:lnTo>
                  <a:cubicBezTo>
                    <a:pt x="563370" y="80589"/>
                    <a:pt x="643959" y="0"/>
                    <a:pt x="743370" y="0"/>
                  </a:cubicBezTo>
                  <a:cubicBezTo>
                    <a:pt x="793076" y="0"/>
                    <a:pt x="838076" y="20147"/>
                    <a:pt x="870649" y="5272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grpSp>
          <p:nvGrpSpPr>
            <p:cNvPr id="63" name="그룹 62">
              <a:extLst>
                <a:ext uri="{FF2B5EF4-FFF2-40B4-BE49-F238E27FC236}">
                  <a16:creationId xmlns:lc="http://schemas.openxmlformats.org/drawingml/2006/lockedCanvas" xmlns:a16="http://schemas.microsoft.com/office/drawing/2014/main" xmlns="" id="{39111552-EC25-4C05-A4F2-9C592B62BB3D}"/>
                </a:ext>
              </a:extLst>
            </p:cNvPr>
            <p:cNvGrpSpPr/>
            <p:nvPr/>
          </p:nvGrpSpPr>
          <p:grpSpPr>
            <a:xfrm>
              <a:off x="2995557" y="4223260"/>
              <a:ext cx="461414" cy="461265"/>
              <a:chOff x="3064244" y="3659540"/>
              <a:chExt cx="540000" cy="540000"/>
            </a:xfrm>
          </p:grpSpPr>
          <p:sp>
            <p:nvSpPr>
              <p:cNvPr id="101" name="Oval 7">
                <a:extLst>
                  <a:ext uri="{FF2B5EF4-FFF2-40B4-BE49-F238E27FC236}">
                    <a16:creationId xmlns:lc="http://schemas.openxmlformats.org/drawingml/2006/lockedCanvas" xmlns:a16="http://schemas.microsoft.com/office/drawing/2014/main" xmlns="" id="{BEC3F023-8C01-4853-83DC-AB3A1BB27408}"/>
                  </a:ext>
                </a:extLst>
              </p:cNvPr>
              <p:cNvSpPr/>
              <p:nvPr/>
            </p:nvSpPr>
            <p:spPr>
              <a:xfrm>
                <a:off x="3064244" y="3659540"/>
                <a:ext cx="540000" cy="540000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102" name="Oval 8">
                <a:extLst>
                  <a:ext uri="{FF2B5EF4-FFF2-40B4-BE49-F238E27FC236}">
                    <a16:creationId xmlns:lc="http://schemas.openxmlformats.org/drawingml/2006/lockedCanvas" xmlns:a16="http://schemas.microsoft.com/office/drawing/2014/main" xmlns="" id="{D9BD97C0-B450-4B01-9F84-690BAEB9E007}"/>
                  </a:ext>
                </a:extLst>
              </p:cNvPr>
              <p:cNvSpPr/>
              <p:nvPr/>
            </p:nvSpPr>
            <p:spPr>
              <a:xfrm>
                <a:off x="3146819" y="3742115"/>
                <a:ext cx="360000" cy="360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65000"/>
                    </a:schemeClr>
                  </a:gs>
                  <a:gs pos="100000">
                    <a:schemeClr val="bg1"/>
                  </a:gs>
                </a:gsLst>
                <a:lin ang="8100000" scaled="1"/>
                <a:tileRect/>
              </a:gra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grpSp>
          <p:nvGrpSpPr>
            <p:cNvPr id="64" name="그룹 63">
              <a:extLst>
                <a:ext uri="{FF2B5EF4-FFF2-40B4-BE49-F238E27FC236}">
                  <a16:creationId xmlns:lc="http://schemas.openxmlformats.org/drawingml/2006/lockedCanvas" xmlns:a16="http://schemas.microsoft.com/office/drawing/2014/main" xmlns="" id="{D8CDA4E4-A2A7-4B8B-AE45-81566B21C40D}"/>
                </a:ext>
              </a:extLst>
            </p:cNvPr>
            <p:cNvGrpSpPr/>
            <p:nvPr/>
          </p:nvGrpSpPr>
          <p:grpSpPr>
            <a:xfrm>
              <a:off x="4563236" y="4228128"/>
              <a:ext cx="461414" cy="461265"/>
              <a:chOff x="4504969" y="3665239"/>
              <a:chExt cx="540000" cy="540000"/>
            </a:xfrm>
          </p:grpSpPr>
          <p:sp>
            <p:nvSpPr>
              <p:cNvPr id="99" name="Oval 9">
                <a:extLst>
                  <a:ext uri="{FF2B5EF4-FFF2-40B4-BE49-F238E27FC236}">
                    <a16:creationId xmlns:lc="http://schemas.openxmlformats.org/drawingml/2006/lockedCanvas" xmlns:a16="http://schemas.microsoft.com/office/drawing/2014/main" xmlns="" id="{B62CD8A4-F49F-4C9F-8EA5-3987355BECB7}"/>
                  </a:ext>
                </a:extLst>
              </p:cNvPr>
              <p:cNvSpPr/>
              <p:nvPr/>
            </p:nvSpPr>
            <p:spPr>
              <a:xfrm>
                <a:off x="4504969" y="3665239"/>
                <a:ext cx="540000" cy="540000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100" name="Oval 10">
                <a:extLst>
                  <a:ext uri="{FF2B5EF4-FFF2-40B4-BE49-F238E27FC236}">
                    <a16:creationId xmlns:lc="http://schemas.openxmlformats.org/drawingml/2006/lockedCanvas" xmlns:a16="http://schemas.microsoft.com/office/drawing/2014/main" xmlns="" id="{1F45D765-859C-492B-95F4-AD4EB00DE1B0}"/>
                  </a:ext>
                </a:extLst>
              </p:cNvPr>
              <p:cNvSpPr/>
              <p:nvPr/>
            </p:nvSpPr>
            <p:spPr>
              <a:xfrm>
                <a:off x="4587544" y="3747814"/>
                <a:ext cx="360000" cy="360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65000"/>
                    </a:schemeClr>
                  </a:gs>
                  <a:gs pos="100000">
                    <a:schemeClr val="bg1"/>
                  </a:gs>
                </a:gsLst>
                <a:lin ang="8100000" scaled="1"/>
                <a:tileRect/>
              </a:gra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grpSp>
          <p:nvGrpSpPr>
            <p:cNvPr id="65" name="그룹 64">
              <a:extLst>
                <a:ext uri="{FF2B5EF4-FFF2-40B4-BE49-F238E27FC236}">
                  <a16:creationId xmlns:lc="http://schemas.openxmlformats.org/drawingml/2006/lockedCanvas" xmlns:a16="http://schemas.microsoft.com/office/drawing/2014/main" xmlns="" id="{E449F2B4-CC4E-49AE-8181-78DB20E6A76F}"/>
                </a:ext>
              </a:extLst>
            </p:cNvPr>
            <p:cNvGrpSpPr/>
            <p:nvPr/>
          </p:nvGrpSpPr>
          <p:grpSpPr>
            <a:xfrm>
              <a:off x="6130917" y="4232996"/>
              <a:ext cx="461414" cy="461265"/>
              <a:chOff x="5945694" y="3670938"/>
              <a:chExt cx="540000" cy="540000"/>
            </a:xfrm>
          </p:grpSpPr>
          <p:sp>
            <p:nvSpPr>
              <p:cNvPr id="97" name="Oval 11">
                <a:extLst>
                  <a:ext uri="{FF2B5EF4-FFF2-40B4-BE49-F238E27FC236}">
                    <a16:creationId xmlns:lc="http://schemas.openxmlformats.org/drawingml/2006/lockedCanvas" xmlns:a16="http://schemas.microsoft.com/office/drawing/2014/main" xmlns="" id="{CBDD7286-10B8-49ED-A511-A4B172D21992}"/>
                  </a:ext>
                </a:extLst>
              </p:cNvPr>
              <p:cNvSpPr/>
              <p:nvPr/>
            </p:nvSpPr>
            <p:spPr>
              <a:xfrm>
                <a:off x="5945694" y="3670938"/>
                <a:ext cx="540000" cy="540000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98" name="Oval 12">
                <a:extLst>
                  <a:ext uri="{FF2B5EF4-FFF2-40B4-BE49-F238E27FC236}">
                    <a16:creationId xmlns:lc="http://schemas.openxmlformats.org/drawingml/2006/lockedCanvas" xmlns:a16="http://schemas.microsoft.com/office/drawing/2014/main" xmlns="" id="{2D311D6C-0AAC-4A8D-92ED-1EC335318E4F}"/>
                  </a:ext>
                </a:extLst>
              </p:cNvPr>
              <p:cNvSpPr/>
              <p:nvPr/>
            </p:nvSpPr>
            <p:spPr>
              <a:xfrm>
                <a:off x="6028269" y="3753513"/>
                <a:ext cx="360000" cy="360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65000"/>
                    </a:schemeClr>
                  </a:gs>
                  <a:gs pos="100000">
                    <a:schemeClr val="bg1"/>
                  </a:gs>
                </a:gsLst>
                <a:lin ang="8100000" scaled="1"/>
                <a:tileRect/>
              </a:gra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grpSp>
          <p:nvGrpSpPr>
            <p:cNvPr id="66" name="그룹 65">
              <a:extLst>
                <a:ext uri="{FF2B5EF4-FFF2-40B4-BE49-F238E27FC236}">
                  <a16:creationId xmlns:lc="http://schemas.openxmlformats.org/drawingml/2006/lockedCanvas" xmlns:a16="http://schemas.microsoft.com/office/drawing/2014/main" xmlns="" id="{89A95C2E-6EBD-4B56-A0C9-FC3E03A51A5F}"/>
                </a:ext>
              </a:extLst>
            </p:cNvPr>
            <p:cNvGrpSpPr/>
            <p:nvPr/>
          </p:nvGrpSpPr>
          <p:grpSpPr>
            <a:xfrm>
              <a:off x="7698595" y="4237864"/>
              <a:ext cx="461414" cy="461265"/>
              <a:chOff x="8984481" y="3676637"/>
              <a:chExt cx="540000" cy="540000"/>
            </a:xfrm>
          </p:grpSpPr>
          <p:sp>
            <p:nvSpPr>
              <p:cNvPr id="95" name="Oval 13">
                <a:extLst>
                  <a:ext uri="{FF2B5EF4-FFF2-40B4-BE49-F238E27FC236}">
                    <a16:creationId xmlns:lc="http://schemas.openxmlformats.org/drawingml/2006/lockedCanvas" xmlns:a16="http://schemas.microsoft.com/office/drawing/2014/main" xmlns="" id="{6B45B246-5119-4506-9B77-FCDAF209B557}"/>
                  </a:ext>
                </a:extLst>
              </p:cNvPr>
              <p:cNvSpPr/>
              <p:nvPr/>
            </p:nvSpPr>
            <p:spPr>
              <a:xfrm>
                <a:off x="8984481" y="3676637"/>
                <a:ext cx="540000" cy="540000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96" name="Oval 14">
                <a:extLst>
                  <a:ext uri="{FF2B5EF4-FFF2-40B4-BE49-F238E27FC236}">
                    <a16:creationId xmlns:lc="http://schemas.openxmlformats.org/drawingml/2006/lockedCanvas" xmlns:a16="http://schemas.microsoft.com/office/drawing/2014/main" xmlns="" id="{524BBDD4-6FB6-4F7C-AF9A-966EB3CCA979}"/>
                  </a:ext>
                </a:extLst>
              </p:cNvPr>
              <p:cNvSpPr/>
              <p:nvPr/>
            </p:nvSpPr>
            <p:spPr>
              <a:xfrm>
                <a:off x="9067056" y="3759212"/>
                <a:ext cx="360000" cy="360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65000"/>
                    </a:schemeClr>
                  </a:gs>
                  <a:gs pos="100000">
                    <a:schemeClr val="bg1"/>
                  </a:gs>
                </a:gsLst>
                <a:lin ang="8100000" scaled="1"/>
                <a:tileRect/>
              </a:gra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grpSp>
          <p:nvGrpSpPr>
            <p:cNvPr id="67" name="그룹 66">
              <a:extLst>
                <a:ext uri="{FF2B5EF4-FFF2-40B4-BE49-F238E27FC236}">
                  <a16:creationId xmlns:lc="http://schemas.openxmlformats.org/drawingml/2006/lockedCanvas" xmlns:a16="http://schemas.microsoft.com/office/drawing/2014/main" xmlns="" id="{28926A32-0D75-4B11-8B55-ED4E36EAA0DE}"/>
                </a:ext>
              </a:extLst>
            </p:cNvPr>
            <p:cNvGrpSpPr/>
            <p:nvPr/>
          </p:nvGrpSpPr>
          <p:grpSpPr>
            <a:xfrm>
              <a:off x="1427877" y="4228128"/>
              <a:ext cx="461414" cy="461265"/>
              <a:chOff x="1624244" y="3665239"/>
              <a:chExt cx="540000" cy="540000"/>
            </a:xfrm>
          </p:grpSpPr>
          <p:sp>
            <p:nvSpPr>
              <p:cNvPr id="93" name="Oval 15">
                <a:extLst>
                  <a:ext uri="{FF2B5EF4-FFF2-40B4-BE49-F238E27FC236}">
                    <a16:creationId xmlns:lc="http://schemas.openxmlformats.org/drawingml/2006/lockedCanvas" xmlns:a16="http://schemas.microsoft.com/office/drawing/2014/main" xmlns="" id="{79A030C6-703C-4CA9-BA6E-66A761AC257E}"/>
                  </a:ext>
                </a:extLst>
              </p:cNvPr>
              <p:cNvSpPr/>
              <p:nvPr/>
            </p:nvSpPr>
            <p:spPr>
              <a:xfrm>
                <a:off x="1624244" y="3665239"/>
                <a:ext cx="540000" cy="540000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94" name="Oval 16">
                <a:extLst>
                  <a:ext uri="{FF2B5EF4-FFF2-40B4-BE49-F238E27FC236}">
                    <a16:creationId xmlns:lc="http://schemas.openxmlformats.org/drawingml/2006/lockedCanvas" xmlns:a16="http://schemas.microsoft.com/office/drawing/2014/main" xmlns="" id="{DE9E1146-2C8C-4CDD-9B3D-B2BDE93F20FC}"/>
                  </a:ext>
                </a:extLst>
              </p:cNvPr>
              <p:cNvSpPr/>
              <p:nvPr/>
            </p:nvSpPr>
            <p:spPr>
              <a:xfrm>
                <a:off x="1706819" y="3747814"/>
                <a:ext cx="360000" cy="360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65000"/>
                    </a:schemeClr>
                  </a:gs>
                  <a:gs pos="100000">
                    <a:schemeClr val="bg1"/>
                  </a:gs>
                </a:gsLst>
                <a:lin ang="8100000" scaled="1"/>
                <a:tileRect/>
              </a:gra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sp>
          <p:nvSpPr>
            <p:cNvPr id="68" name="Rounded Rectangle 8">
              <a:extLst>
                <a:ext uri="{FF2B5EF4-FFF2-40B4-BE49-F238E27FC236}">
                  <a16:creationId xmlns:lc="http://schemas.openxmlformats.org/drawingml/2006/lockedCanvas" xmlns:a16="http://schemas.microsoft.com/office/drawing/2014/main" xmlns="" id="{C9470494-8B41-4ABB-BA43-D3F0AC0F0913}"/>
                </a:ext>
              </a:extLst>
            </p:cNvPr>
            <p:cNvSpPr/>
            <p:nvPr/>
          </p:nvSpPr>
          <p:spPr>
            <a:xfrm rot="10800000">
              <a:off x="3992532" y="2625912"/>
              <a:ext cx="1602824" cy="1565074"/>
            </a:xfrm>
            <a:custGeom>
              <a:avLst/>
              <a:gdLst/>
              <a:ahLst/>
              <a:cxnLst/>
              <a:rect l="l" t="t" r="r" b="b"/>
              <a:pathLst>
                <a:path w="1260140" h="1872209">
                  <a:moveTo>
                    <a:pt x="630071" y="0"/>
                  </a:moveTo>
                  <a:lnTo>
                    <a:pt x="799749" y="292548"/>
                  </a:lnTo>
                  <a:lnTo>
                    <a:pt x="1107260" y="292548"/>
                  </a:lnTo>
                  <a:cubicBezTo>
                    <a:pt x="1191693" y="292548"/>
                    <a:pt x="1260140" y="360995"/>
                    <a:pt x="1260140" y="445428"/>
                  </a:cubicBezTo>
                  <a:lnTo>
                    <a:pt x="1260140" y="1719329"/>
                  </a:lnTo>
                  <a:cubicBezTo>
                    <a:pt x="1260140" y="1803762"/>
                    <a:pt x="1191693" y="1872209"/>
                    <a:pt x="1107260" y="1872209"/>
                  </a:cubicBezTo>
                  <a:lnTo>
                    <a:pt x="152880" y="1872209"/>
                  </a:lnTo>
                  <a:cubicBezTo>
                    <a:pt x="68447" y="1872209"/>
                    <a:pt x="0" y="1803762"/>
                    <a:pt x="0" y="1719329"/>
                  </a:cubicBezTo>
                  <a:lnTo>
                    <a:pt x="0" y="445428"/>
                  </a:lnTo>
                  <a:cubicBezTo>
                    <a:pt x="0" y="360995"/>
                    <a:pt x="68447" y="292548"/>
                    <a:pt x="152880" y="292548"/>
                  </a:cubicBezTo>
                  <a:lnTo>
                    <a:pt x="460393" y="292548"/>
                  </a:lnTo>
                  <a:close/>
                </a:path>
              </a:pathLst>
            </a:custGeom>
            <a:solidFill>
              <a:schemeClr val="bg1"/>
            </a:solidFill>
            <a:ln w="63500">
              <a:solidFill>
                <a:schemeClr val="accent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lc="http://schemas.openxmlformats.org/drawingml/2006/lockedCanvas" xmlns:a16="http://schemas.microsoft.com/office/drawing/2014/main" xmlns="" id="{133891C9-3DA0-45CE-9AA4-536D780112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67462" y="4901704"/>
              <a:ext cx="902398" cy="1737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70" name="TextBox 434">
              <a:extLst>
                <a:ext uri="{FF2B5EF4-FFF2-40B4-BE49-F238E27FC236}">
                  <a16:creationId xmlns:lc="http://schemas.openxmlformats.org/drawingml/2006/lockedCanvas" xmlns:a16="http://schemas.microsoft.com/office/drawing/2014/main" xmlns="" id="{DFBD333C-0C63-4692-9637-4741C12ABF02}"/>
                </a:ext>
              </a:extLst>
            </p:cNvPr>
            <p:cNvSpPr txBox="1"/>
            <p:nvPr/>
          </p:nvSpPr>
          <p:spPr>
            <a:xfrm>
              <a:off x="2768314" y="3928023"/>
              <a:ext cx="9159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07.02</a:t>
              </a:r>
              <a:endPara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71" name="TextBox 435">
              <a:extLst>
                <a:ext uri="{FF2B5EF4-FFF2-40B4-BE49-F238E27FC236}">
                  <a16:creationId xmlns:lc="http://schemas.openxmlformats.org/drawingml/2006/lockedCanvas" xmlns:a16="http://schemas.microsoft.com/office/drawing/2014/main" xmlns="" id="{B65D5716-2C36-4762-AEAC-92B5773B3178}"/>
                </a:ext>
              </a:extLst>
            </p:cNvPr>
            <p:cNvSpPr txBox="1"/>
            <p:nvPr/>
          </p:nvSpPr>
          <p:spPr>
            <a:xfrm>
              <a:off x="4335993" y="4741597"/>
              <a:ext cx="9159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07.04</a:t>
              </a:r>
              <a:endPara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72" name="TextBox 436">
              <a:extLst>
                <a:ext uri="{FF2B5EF4-FFF2-40B4-BE49-F238E27FC236}">
                  <a16:creationId xmlns:lc="http://schemas.openxmlformats.org/drawingml/2006/lockedCanvas" xmlns:a16="http://schemas.microsoft.com/office/drawing/2014/main" xmlns="" id="{9525E2C1-0B58-4742-99E6-7CEA2F047F18}"/>
                </a:ext>
              </a:extLst>
            </p:cNvPr>
            <p:cNvSpPr txBox="1"/>
            <p:nvPr/>
          </p:nvSpPr>
          <p:spPr>
            <a:xfrm>
              <a:off x="5903674" y="3947259"/>
              <a:ext cx="9159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07.08</a:t>
              </a:r>
              <a:endPara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73" name="TextBox 437">
              <a:extLst>
                <a:ext uri="{FF2B5EF4-FFF2-40B4-BE49-F238E27FC236}">
                  <a16:creationId xmlns:lc="http://schemas.openxmlformats.org/drawingml/2006/lockedCanvas" xmlns:a16="http://schemas.microsoft.com/office/drawing/2014/main" xmlns="" id="{D6D0FDE6-C19E-4022-937E-C1CBF3C2CFFE}"/>
                </a:ext>
              </a:extLst>
            </p:cNvPr>
            <p:cNvSpPr txBox="1"/>
            <p:nvPr/>
          </p:nvSpPr>
          <p:spPr>
            <a:xfrm>
              <a:off x="7471352" y="4760833"/>
              <a:ext cx="9159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07.09</a:t>
              </a:r>
              <a:endPara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75" name="Rounded Rectangle 8">
              <a:extLst>
                <a:ext uri="{FF2B5EF4-FFF2-40B4-BE49-F238E27FC236}">
                  <a16:creationId xmlns:lc="http://schemas.openxmlformats.org/drawingml/2006/lockedCanvas" xmlns:a16="http://schemas.microsoft.com/office/drawing/2014/main" xmlns="" id="{2C4D1C4C-09CF-423F-96B1-E34B7F01E067}"/>
                </a:ext>
              </a:extLst>
            </p:cNvPr>
            <p:cNvSpPr/>
            <p:nvPr/>
          </p:nvSpPr>
          <p:spPr>
            <a:xfrm rot="10800000">
              <a:off x="857172" y="2625912"/>
              <a:ext cx="1602824" cy="1565074"/>
            </a:xfrm>
            <a:custGeom>
              <a:avLst/>
              <a:gdLst/>
              <a:ahLst/>
              <a:cxnLst/>
              <a:rect l="l" t="t" r="r" b="b"/>
              <a:pathLst>
                <a:path w="1260140" h="1872209">
                  <a:moveTo>
                    <a:pt x="630071" y="0"/>
                  </a:moveTo>
                  <a:lnTo>
                    <a:pt x="799749" y="292548"/>
                  </a:lnTo>
                  <a:lnTo>
                    <a:pt x="1107260" y="292548"/>
                  </a:lnTo>
                  <a:cubicBezTo>
                    <a:pt x="1191693" y="292548"/>
                    <a:pt x="1260140" y="360995"/>
                    <a:pt x="1260140" y="445428"/>
                  </a:cubicBezTo>
                  <a:lnTo>
                    <a:pt x="1260140" y="1719329"/>
                  </a:lnTo>
                  <a:cubicBezTo>
                    <a:pt x="1260140" y="1803762"/>
                    <a:pt x="1191693" y="1872209"/>
                    <a:pt x="1107260" y="1872209"/>
                  </a:cubicBezTo>
                  <a:lnTo>
                    <a:pt x="152880" y="1872209"/>
                  </a:lnTo>
                  <a:cubicBezTo>
                    <a:pt x="68447" y="1872209"/>
                    <a:pt x="0" y="1803762"/>
                    <a:pt x="0" y="1719329"/>
                  </a:cubicBezTo>
                  <a:lnTo>
                    <a:pt x="0" y="445428"/>
                  </a:lnTo>
                  <a:cubicBezTo>
                    <a:pt x="0" y="360995"/>
                    <a:pt x="68447" y="292548"/>
                    <a:pt x="152880" y="292548"/>
                  </a:cubicBezTo>
                  <a:lnTo>
                    <a:pt x="460393" y="292548"/>
                  </a:lnTo>
                  <a:close/>
                </a:path>
              </a:pathLst>
            </a:custGeom>
            <a:solidFill>
              <a:schemeClr val="bg1"/>
            </a:solidFill>
            <a:ln w="63500">
              <a:solidFill>
                <a:schemeClr val="accent6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77" name="Rounded Rectangle 8">
              <a:extLst>
                <a:ext uri="{FF2B5EF4-FFF2-40B4-BE49-F238E27FC236}">
                  <a16:creationId xmlns:lc="http://schemas.openxmlformats.org/drawingml/2006/lockedCanvas" xmlns:a16="http://schemas.microsoft.com/office/drawing/2014/main" xmlns="" id="{C08E0FB8-A4E7-41AC-A5B6-773CF6A20DAC}"/>
                </a:ext>
              </a:extLst>
            </p:cNvPr>
            <p:cNvSpPr/>
            <p:nvPr/>
          </p:nvSpPr>
          <p:spPr>
            <a:xfrm rot="10800000">
              <a:off x="7127890" y="2625913"/>
              <a:ext cx="1602824" cy="1565074"/>
            </a:xfrm>
            <a:custGeom>
              <a:avLst/>
              <a:gdLst/>
              <a:ahLst/>
              <a:cxnLst/>
              <a:rect l="l" t="t" r="r" b="b"/>
              <a:pathLst>
                <a:path w="1260140" h="1872209">
                  <a:moveTo>
                    <a:pt x="630071" y="0"/>
                  </a:moveTo>
                  <a:lnTo>
                    <a:pt x="799749" y="292548"/>
                  </a:lnTo>
                  <a:lnTo>
                    <a:pt x="1107260" y="292548"/>
                  </a:lnTo>
                  <a:cubicBezTo>
                    <a:pt x="1191693" y="292548"/>
                    <a:pt x="1260140" y="360995"/>
                    <a:pt x="1260140" y="445428"/>
                  </a:cubicBezTo>
                  <a:lnTo>
                    <a:pt x="1260140" y="1719329"/>
                  </a:lnTo>
                  <a:cubicBezTo>
                    <a:pt x="1260140" y="1803762"/>
                    <a:pt x="1191693" y="1872209"/>
                    <a:pt x="1107260" y="1872209"/>
                  </a:cubicBezTo>
                  <a:lnTo>
                    <a:pt x="152880" y="1872209"/>
                  </a:lnTo>
                  <a:cubicBezTo>
                    <a:pt x="68447" y="1872209"/>
                    <a:pt x="0" y="1803762"/>
                    <a:pt x="0" y="1719329"/>
                  </a:cubicBezTo>
                  <a:lnTo>
                    <a:pt x="0" y="445428"/>
                  </a:lnTo>
                  <a:cubicBezTo>
                    <a:pt x="0" y="360995"/>
                    <a:pt x="68447" y="292548"/>
                    <a:pt x="152880" y="292548"/>
                  </a:cubicBezTo>
                  <a:lnTo>
                    <a:pt x="460393" y="292548"/>
                  </a:lnTo>
                  <a:close/>
                </a:path>
              </a:pathLst>
            </a:custGeom>
            <a:solidFill>
              <a:schemeClr val="bg1"/>
            </a:solidFill>
            <a:ln w="63500">
              <a:solidFill>
                <a:schemeClr val="accent4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79" name="Rounded Rectangle 8">
              <a:extLst>
                <a:ext uri="{FF2B5EF4-FFF2-40B4-BE49-F238E27FC236}">
                  <a16:creationId xmlns:lc="http://schemas.openxmlformats.org/drawingml/2006/lockedCanvas" xmlns:a16="http://schemas.microsoft.com/office/drawing/2014/main" xmlns="" id="{02ADF88C-DC15-45FF-990D-1ED6D65292F9}"/>
                </a:ext>
              </a:extLst>
            </p:cNvPr>
            <p:cNvSpPr/>
            <p:nvPr/>
          </p:nvSpPr>
          <p:spPr>
            <a:xfrm>
              <a:off x="2424852" y="4706912"/>
              <a:ext cx="1602824" cy="1565074"/>
            </a:xfrm>
            <a:custGeom>
              <a:avLst/>
              <a:gdLst/>
              <a:ahLst/>
              <a:cxnLst/>
              <a:rect l="l" t="t" r="r" b="b"/>
              <a:pathLst>
                <a:path w="1260140" h="1872209">
                  <a:moveTo>
                    <a:pt x="630071" y="0"/>
                  </a:moveTo>
                  <a:lnTo>
                    <a:pt x="799749" y="292548"/>
                  </a:lnTo>
                  <a:lnTo>
                    <a:pt x="1107260" y="292548"/>
                  </a:lnTo>
                  <a:cubicBezTo>
                    <a:pt x="1191693" y="292548"/>
                    <a:pt x="1260140" y="360995"/>
                    <a:pt x="1260140" y="445428"/>
                  </a:cubicBezTo>
                  <a:lnTo>
                    <a:pt x="1260140" y="1719329"/>
                  </a:lnTo>
                  <a:cubicBezTo>
                    <a:pt x="1260140" y="1803762"/>
                    <a:pt x="1191693" y="1872209"/>
                    <a:pt x="1107260" y="1872209"/>
                  </a:cubicBezTo>
                  <a:lnTo>
                    <a:pt x="152880" y="1872209"/>
                  </a:lnTo>
                  <a:cubicBezTo>
                    <a:pt x="68447" y="1872209"/>
                    <a:pt x="0" y="1803762"/>
                    <a:pt x="0" y="1719329"/>
                  </a:cubicBezTo>
                  <a:lnTo>
                    <a:pt x="0" y="445428"/>
                  </a:lnTo>
                  <a:cubicBezTo>
                    <a:pt x="0" y="360995"/>
                    <a:pt x="68447" y="292548"/>
                    <a:pt x="152880" y="292548"/>
                  </a:cubicBezTo>
                  <a:lnTo>
                    <a:pt x="460393" y="292548"/>
                  </a:lnTo>
                  <a:close/>
                </a:path>
              </a:pathLst>
            </a:custGeom>
            <a:solidFill>
              <a:schemeClr val="bg1"/>
            </a:solidFill>
            <a:ln w="63500">
              <a:solidFill>
                <a:schemeClr val="accent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81" name="Rounded Rectangle 8">
              <a:extLst>
                <a:ext uri="{FF2B5EF4-FFF2-40B4-BE49-F238E27FC236}">
                  <a16:creationId xmlns:lc="http://schemas.openxmlformats.org/drawingml/2006/lockedCanvas" xmlns:a16="http://schemas.microsoft.com/office/drawing/2014/main" xmlns="" id="{EC1CFBF9-31B9-4B51-B563-E0A831CB16CA}"/>
                </a:ext>
              </a:extLst>
            </p:cNvPr>
            <p:cNvSpPr/>
            <p:nvPr/>
          </p:nvSpPr>
          <p:spPr>
            <a:xfrm>
              <a:off x="5560212" y="4706912"/>
              <a:ext cx="1602824" cy="1565074"/>
            </a:xfrm>
            <a:custGeom>
              <a:avLst/>
              <a:gdLst/>
              <a:ahLst/>
              <a:cxnLst/>
              <a:rect l="l" t="t" r="r" b="b"/>
              <a:pathLst>
                <a:path w="1260140" h="1872209">
                  <a:moveTo>
                    <a:pt x="630071" y="0"/>
                  </a:moveTo>
                  <a:lnTo>
                    <a:pt x="799749" y="292548"/>
                  </a:lnTo>
                  <a:lnTo>
                    <a:pt x="1107260" y="292548"/>
                  </a:lnTo>
                  <a:cubicBezTo>
                    <a:pt x="1191693" y="292548"/>
                    <a:pt x="1260140" y="360995"/>
                    <a:pt x="1260140" y="445428"/>
                  </a:cubicBezTo>
                  <a:lnTo>
                    <a:pt x="1260140" y="1719329"/>
                  </a:lnTo>
                  <a:cubicBezTo>
                    <a:pt x="1260140" y="1803762"/>
                    <a:pt x="1191693" y="1872209"/>
                    <a:pt x="1107260" y="1872209"/>
                  </a:cubicBezTo>
                  <a:lnTo>
                    <a:pt x="152880" y="1872209"/>
                  </a:lnTo>
                  <a:cubicBezTo>
                    <a:pt x="68447" y="1872209"/>
                    <a:pt x="0" y="1803762"/>
                    <a:pt x="0" y="1719329"/>
                  </a:cubicBezTo>
                  <a:lnTo>
                    <a:pt x="0" y="445428"/>
                  </a:lnTo>
                  <a:cubicBezTo>
                    <a:pt x="0" y="360995"/>
                    <a:pt x="68447" y="292548"/>
                    <a:pt x="152880" y="292548"/>
                  </a:cubicBezTo>
                  <a:lnTo>
                    <a:pt x="460393" y="292548"/>
                  </a:lnTo>
                  <a:close/>
                </a:path>
              </a:pathLst>
            </a:custGeom>
            <a:solidFill>
              <a:schemeClr val="bg1"/>
            </a:solidFill>
            <a:ln w="63500">
              <a:solidFill>
                <a:schemeClr val="accent3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03" name="TextBox 434">
              <a:extLst>
                <a:ext uri="{FF2B5EF4-FFF2-40B4-BE49-F238E27FC236}">
                  <a16:creationId xmlns:lc="http://schemas.openxmlformats.org/drawingml/2006/lockedCanvas" xmlns:a16="http://schemas.microsoft.com/office/drawing/2014/main" xmlns="" id="{DFBD333C-0C63-4692-9637-4741C12ABF02}"/>
                </a:ext>
              </a:extLst>
            </p:cNvPr>
            <p:cNvSpPr txBox="1"/>
            <p:nvPr/>
          </p:nvSpPr>
          <p:spPr>
            <a:xfrm>
              <a:off x="1200634" y="4741597"/>
              <a:ext cx="9159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06.30</a:t>
              </a:r>
              <a:endPara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907417" y="3103634"/>
              <a:ext cx="1502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/>
                <a:t>아이디어 결정</a:t>
              </a:r>
              <a:endParaRPr lang="ko-KR" altLang="en-US" dirty="0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2446243" y="5402373"/>
              <a:ext cx="15600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 smtClean="0"/>
                <a:t>구현내용 회의</a:t>
              </a:r>
              <a:endParaRPr lang="ko-KR" altLang="en-US" dirty="0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4337932" y="3103634"/>
              <a:ext cx="9012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DB</a:t>
              </a:r>
              <a:r>
                <a:rPr lang="ko-KR" altLang="en-US" dirty="0"/>
                <a:t>설계</a:t>
              </a:r>
            </a:p>
          </p:txBody>
        </p:sp>
      </p:grpSp>
      <p:sp>
        <p:nvSpPr>
          <p:cNvPr id="49" name="TextBox 48"/>
          <p:cNvSpPr txBox="1"/>
          <p:nvPr/>
        </p:nvSpPr>
        <p:spPr>
          <a:xfrm>
            <a:off x="5505095" y="5230941"/>
            <a:ext cx="12923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/>
              <a:t>스토리 보드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작</a:t>
            </a:r>
            <a:r>
              <a:rPr lang="ko-KR" altLang="en-US" dirty="0"/>
              <a:t>성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7181911" y="2930460"/>
            <a:ext cx="10823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err="1" smtClean="0"/>
              <a:t>잡</a:t>
            </a:r>
            <a:r>
              <a:rPr lang="ko-KR" altLang="en-US" dirty="0" smtClean="0"/>
              <a:t> 리스트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작성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89983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" name="직선 연결선 37">
            <a:extLst>
              <a:ext uri="{FF2B5EF4-FFF2-40B4-BE49-F238E27FC236}">
                <a16:creationId xmlns="" xmlns:a16="http://schemas.microsoft.com/office/drawing/2014/main" id="{A801E98C-B8E4-4DE9-8567-E0481FE77F0D}"/>
              </a:ext>
            </a:extLst>
          </p:cNvPr>
          <p:cNvCxnSpPr>
            <a:cxnSpLocks/>
          </p:cNvCxnSpPr>
          <p:nvPr/>
        </p:nvCxnSpPr>
        <p:spPr>
          <a:xfrm>
            <a:off x="3643727" y="1237763"/>
            <a:ext cx="2618115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E8A3023E-B49B-472C-8F1B-E2A37BA6203D}"/>
              </a:ext>
            </a:extLst>
          </p:cNvPr>
          <p:cNvSpPr txBox="1"/>
          <p:nvPr/>
        </p:nvSpPr>
        <p:spPr>
          <a:xfrm>
            <a:off x="1312585" y="818855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그러면</a:t>
            </a:r>
            <a:r>
              <a:rPr lang="en-US" altLang="ko-KR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, </a:t>
            </a:r>
            <a:r>
              <a:rPr lang="ko-KR" altLang="en-US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가야 할 곳은</a:t>
            </a:r>
            <a:r>
              <a:rPr lang="en-US" altLang="ko-KR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?</a:t>
            </a:r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39EC0C4B-12AF-418A-A61A-BC4FD6511E39}"/>
              </a:ext>
            </a:extLst>
          </p:cNvPr>
          <p:cNvSpPr txBox="1"/>
          <p:nvPr/>
        </p:nvSpPr>
        <p:spPr>
          <a:xfrm>
            <a:off x="1312585" y="1375386"/>
            <a:ext cx="7265161" cy="224291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en-US" altLang="ko-KR" sz="10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‘</a:t>
            </a:r>
            <a:r>
              <a:rPr lang="ko-KR" altLang="en-US" sz="10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이미 봤</a:t>
            </a: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던</a:t>
            </a:r>
            <a:r>
              <a:rPr lang="ko-KR" altLang="en-US" sz="10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 영상들과 식상한 </a:t>
            </a:r>
            <a:r>
              <a:rPr lang="ko-KR" altLang="en-US" sz="105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컨텐츠</a:t>
            </a:r>
            <a:r>
              <a:rPr lang="en-US" altLang="ko-KR" sz="10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, </a:t>
            </a:r>
            <a:r>
              <a:rPr lang="ko-KR" altLang="en-US" sz="105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관심없는</a:t>
            </a:r>
            <a:r>
              <a:rPr lang="ko-KR" altLang="en-US" sz="10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 정보들에 </a:t>
            </a:r>
            <a:r>
              <a:rPr lang="ko-KR" altLang="en-US" sz="105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둘러쌓인</a:t>
            </a:r>
            <a:r>
              <a:rPr lang="ko-KR" altLang="en-US" sz="10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 당신만을 위한 솔루션 만들기</a:t>
            </a:r>
            <a:r>
              <a:rPr lang="en-US" altLang="ko-KR" sz="10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’</a:t>
            </a:r>
            <a:r>
              <a:rPr lang="ko-KR" altLang="en-US" sz="10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 를 할 수 있을까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</p:txBody>
      </p:sp>
      <p:sp>
        <p:nvSpPr>
          <p:cNvPr id="15" name="제목 2">
            <a:extLst>
              <a:ext uri="{FF2B5EF4-FFF2-40B4-BE49-F238E27FC236}">
                <a16:creationId xmlns="" xmlns:a16="http://schemas.microsoft.com/office/drawing/2014/main" id="{283DA773-02FC-4E4F-9CCC-920CFFD436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472" y="311339"/>
            <a:ext cx="2736751" cy="431800"/>
          </a:xfrm>
        </p:spPr>
        <p:txBody>
          <a:bodyPr/>
          <a:lstStyle/>
          <a:p>
            <a:r>
              <a:rPr lang="en-US" altLang="ko-KR" dirty="0" smtClean="0"/>
              <a:t>FOR EARLY BIRD .COM</a:t>
            </a:r>
            <a:endParaRPr lang="ko-KR" altLang="en-US" dirty="0"/>
          </a:p>
        </p:txBody>
      </p:sp>
      <p:cxnSp>
        <p:nvCxnSpPr>
          <p:cNvPr id="16" name="직선 연결선 15">
            <a:extLst>
              <a:ext uri="{FF2B5EF4-FFF2-40B4-BE49-F238E27FC236}">
                <a16:creationId xmlns="" xmlns:a16="http://schemas.microsoft.com/office/drawing/2014/main" id="{555B6C4C-A34B-4081-9CD5-A3B41ED8D264}"/>
              </a:ext>
            </a:extLst>
          </p:cNvPr>
          <p:cNvCxnSpPr>
            <a:cxnSpLocks/>
          </p:cNvCxnSpPr>
          <p:nvPr/>
        </p:nvCxnSpPr>
        <p:spPr>
          <a:xfrm>
            <a:off x="200472" y="620713"/>
            <a:ext cx="905375" cy="0"/>
          </a:xfrm>
          <a:prstGeom prst="line">
            <a:avLst/>
          </a:prstGeom>
          <a:ln w="25400">
            <a:solidFill>
              <a:srgbClr val="DA50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4" descr="early bird iconì ëí ì´ë¯¸ì§ ê²ìê²°ê³¼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-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89" y="203880"/>
            <a:ext cx="321599" cy="321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677000" y="1920300"/>
            <a:ext cx="8668488" cy="43890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514350" indent="-514350">
              <a:buAutoNum type="arabicPeriod"/>
            </a:pPr>
            <a:r>
              <a:rPr lang="ko-KR" altLang="en-US" sz="24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스토리보드 완성</a:t>
            </a:r>
            <a:endParaRPr lang="en-US" altLang="ko-KR" sz="2400" dirty="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514350" indent="-514350">
              <a:buAutoNum type="arabicPeriod"/>
            </a:pPr>
            <a:endParaRPr lang="en-US" altLang="ko-KR" sz="2400" dirty="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514350" indent="-514350">
              <a:buAutoNum type="arabicPeriod"/>
            </a:pPr>
            <a:r>
              <a:rPr lang="ko-KR" altLang="en-US" sz="240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잡</a:t>
            </a:r>
            <a:r>
              <a:rPr lang="ko-KR" altLang="en-US" sz="24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리스트 완성 및 업무분장</a:t>
            </a:r>
            <a:endParaRPr lang="en-US" altLang="ko-KR" sz="2400" dirty="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514350" indent="-514350">
              <a:buAutoNum type="arabicPeriod"/>
            </a:pPr>
            <a:endParaRPr lang="en-US" altLang="ko-KR" sz="2400" dirty="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514350" indent="-514350">
              <a:buAutoNum type="arabicPeriod"/>
            </a:pPr>
            <a:r>
              <a:rPr lang="en-US" altLang="ko-KR" sz="24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Process Flow </a:t>
            </a:r>
            <a:r>
              <a:rPr lang="ko-KR" altLang="en-US" sz="24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작성</a:t>
            </a:r>
            <a:endParaRPr lang="en-US" altLang="ko-KR" sz="2400" dirty="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514350" indent="-514350">
              <a:buAutoNum type="arabicPeriod"/>
            </a:pPr>
            <a:endParaRPr lang="en-US" altLang="ko-KR" sz="2400" dirty="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514350" indent="-514350">
              <a:buAutoNum type="arabicPeriod"/>
            </a:pPr>
            <a:r>
              <a:rPr lang="ko-KR" altLang="en-US" sz="24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간이 </a:t>
            </a:r>
            <a:r>
              <a:rPr lang="en-US" altLang="ko-KR" sz="24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DB -&gt; </a:t>
            </a:r>
            <a:r>
              <a:rPr lang="ko-KR" altLang="en-US" sz="24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사이트 기능 구현</a:t>
            </a:r>
            <a:endParaRPr lang="en-US" altLang="ko-KR" sz="2400" dirty="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514350" indent="-514350">
              <a:buAutoNum type="arabicPeriod"/>
            </a:pPr>
            <a:endParaRPr lang="en-US" altLang="ko-KR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514350" indent="-514350">
              <a:buAutoNum type="arabicPeriod"/>
            </a:pPr>
            <a:r>
              <a:rPr lang="ko-KR" altLang="en-US" sz="24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정기적인 친목도모</a:t>
            </a:r>
            <a:endParaRPr lang="en-US" altLang="ko-KR" sz="2400" dirty="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50265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" name="직선 연결선 37">
            <a:extLst>
              <a:ext uri="{FF2B5EF4-FFF2-40B4-BE49-F238E27FC236}">
                <a16:creationId xmlns="" xmlns:a16="http://schemas.microsoft.com/office/drawing/2014/main" id="{A801E98C-B8E4-4DE9-8567-E0481FE77F0D}"/>
              </a:ext>
            </a:extLst>
          </p:cNvPr>
          <p:cNvCxnSpPr>
            <a:cxnSpLocks/>
          </p:cNvCxnSpPr>
          <p:nvPr/>
        </p:nvCxnSpPr>
        <p:spPr>
          <a:xfrm>
            <a:off x="3643727" y="1237763"/>
            <a:ext cx="2618115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E8A3023E-B49B-472C-8F1B-E2A37BA6203D}"/>
              </a:ext>
            </a:extLst>
          </p:cNvPr>
          <p:cNvSpPr txBox="1"/>
          <p:nvPr/>
        </p:nvSpPr>
        <p:spPr>
          <a:xfrm>
            <a:off x="1312585" y="818855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벤치마킹 사이트</a:t>
            </a:r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15" name="제목 2">
            <a:extLst>
              <a:ext uri="{FF2B5EF4-FFF2-40B4-BE49-F238E27FC236}">
                <a16:creationId xmlns="" xmlns:a16="http://schemas.microsoft.com/office/drawing/2014/main" id="{283DA773-02FC-4E4F-9CCC-920CFFD436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472" y="311339"/>
            <a:ext cx="2736751" cy="431800"/>
          </a:xfrm>
        </p:spPr>
        <p:txBody>
          <a:bodyPr/>
          <a:lstStyle/>
          <a:p>
            <a:r>
              <a:rPr lang="en-US" altLang="ko-KR" dirty="0" smtClean="0"/>
              <a:t>FOR EARLY BIRD .COM</a:t>
            </a:r>
            <a:endParaRPr lang="ko-KR" altLang="en-US" dirty="0"/>
          </a:p>
        </p:txBody>
      </p:sp>
      <p:cxnSp>
        <p:nvCxnSpPr>
          <p:cNvPr id="16" name="직선 연결선 15">
            <a:extLst>
              <a:ext uri="{FF2B5EF4-FFF2-40B4-BE49-F238E27FC236}">
                <a16:creationId xmlns="" xmlns:a16="http://schemas.microsoft.com/office/drawing/2014/main" id="{555B6C4C-A34B-4081-9CD5-A3B41ED8D264}"/>
              </a:ext>
            </a:extLst>
          </p:cNvPr>
          <p:cNvCxnSpPr>
            <a:cxnSpLocks/>
          </p:cNvCxnSpPr>
          <p:nvPr/>
        </p:nvCxnSpPr>
        <p:spPr>
          <a:xfrm>
            <a:off x="200472" y="620713"/>
            <a:ext cx="905375" cy="0"/>
          </a:xfrm>
          <a:prstGeom prst="line">
            <a:avLst/>
          </a:prstGeom>
          <a:ln w="25400">
            <a:solidFill>
              <a:srgbClr val="DA50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4" descr="early bird iconì ëí ì´ë¯¸ì§ ê²ìê²°ê³¼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-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89" y="203880"/>
            <a:ext cx="321599" cy="321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65" r="12529"/>
          <a:stretch/>
        </p:blipFill>
        <p:spPr bwMode="auto">
          <a:xfrm>
            <a:off x="653159" y="1880828"/>
            <a:ext cx="3258891" cy="3240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0912" y="1898085"/>
            <a:ext cx="5045401" cy="32058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15247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3">
      <a:majorFont>
        <a:latin typeface="나눔스퀘어 ExtraBold"/>
        <a:ea typeface="나눔스퀘어 ExtraBold"/>
        <a:cs typeface=""/>
      </a:majorFont>
      <a:minorFont>
        <a:latin typeface="나눔스퀘어"/>
        <a:ea typeface="나눔스퀘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7106</TotalTime>
  <Words>372</Words>
  <Application>Microsoft Office PowerPoint</Application>
  <PresentationFormat>A4 용지(210x297mm)</PresentationFormat>
  <Paragraphs>137</Paragraphs>
  <Slides>10</Slides>
  <Notes>9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7" baseType="lpstr">
      <vt:lpstr>굴림</vt:lpstr>
      <vt:lpstr>Arial</vt:lpstr>
      <vt:lpstr>나눔스퀘어 ExtraBold</vt:lpstr>
      <vt:lpstr>나눔스퀘어 Bold</vt:lpstr>
      <vt:lpstr>나눔스퀘어</vt:lpstr>
      <vt:lpstr>맑은 고딕</vt:lpstr>
      <vt:lpstr>Office 테마</vt:lpstr>
      <vt:lpstr>PowerPoint 프레젠테이션</vt:lpstr>
      <vt:lpstr>PowerPoint 프레젠테이션</vt:lpstr>
      <vt:lpstr>FOR EARLY BIRD .COM</vt:lpstr>
      <vt:lpstr>FOR EARLY BIRD .COM</vt:lpstr>
      <vt:lpstr>FOR EARLY BIRD .COM</vt:lpstr>
      <vt:lpstr>FOR EARLY BIRD .COM</vt:lpstr>
      <vt:lpstr>PowerPoint 프레젠테이션</vt:lpstr>
      <vt:lpstr>FOR EARLY BIRD .COM</vt:lpstr>
      <vt:lpstr>FOR EARLY BIRD .COM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siuser</dc:creator>
  <cp:lastModifiedBy>vip</cp:lastModifiedBy>
  <cp:revision>1598</cp:revision>
  <cp:lastPrinted>2018-10-01T08:18:26Z</cp:lastPrinted>
  <dcterms:created xsi:type="dcterms:W3CDTF">2018-09-20T04:59:45Z</dcterms:created>
  <dcterms:modified xsi:type="dcterms:W3CDTF">2019-07-09T05:53:34Z</dcterms:modified>
</cp:coreProperties>
</file>